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2" r:id="rId2"/>
    <p:sldMasterId id="2147483654" r:id="rId3"/>
    <p:sldMasterId id="2147483656" r:id="rId4"/>
    <p:sldMasterId id="2147483658" r:id="rId5"/>
    <p:sldMasterId id="2147483660" r:id="rId6"/>
    <p:sldMasterId id="2147483662" r:id="rId7"/>
    <p:sldMasterId id="2147483664" r:id="rId8"/>
    <p:sldMasterId id="2147483666" r:id="rId9"/>
    <p:sldMasterId id="2147483668" r:id="rId10"/>
    <p:sldMasterId id="2147483670" r:id="rId11"/>
    <p:sldMasterId id="2147483672" r:id="rId12"/>
    <p:sldMasterId id="2147483674" r:id="rId13"/>
    <p:sldMasterId id="2147483676" r:id="rId14"/>
    <p:sldMasterId id="2147483678" r:id="rId15"/>
  </p:sldMasterIdLst>
  <p:sldIdLst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90" r:id="rId38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4479F32-2B86-4269-B104-86EDCE97B2A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r-H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184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r-H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5078880" y="2160720"/>
            <a:ext cx="419184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r-H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67750EF4-A162-441F-849E-B55654B609D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70C06501-2628-4368-A2D3-C064D550618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r-H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10C493CF-0E32-4EC0-89CC-0552F0ECD97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EE187B34-0B75-48FE-9D09-8592402EED0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F732839C-A559-48ED-B7FE-23DE4543338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E75F9718-13CA-4870-AF5D-E8B5CA5283F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C54A1FF-990F-4289-9794-E6FD4A8E3D1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5B5722E-1B6B-44BB-B3FC-4638CAC1AE9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10E5C38-23F4-468E-9A80-DC94C9C3E0F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778F17B-BC2D-4E6A-BA50-8CDB79986A7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1B39DA11-3F5F-4D84-B600-AA12C5E0627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DD38FCA-0650-42A2-8428-278147035E0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r-H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032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r-H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030A55D1-1844-4075-B050-A6EC6D24F83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8439C6CD-437A-458B-837E-60AA1E70C7C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30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31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32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0" name="PlaceHolder 1"/>
          <p:cNvSpPr>
            <a:spLocks noGrp="1"/>
          </p:cNvSpPr>
          <p:nvPr>
            <p:ph type="ftr" idx="4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5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E01F20C-3BAC-495B-84EE-471FD882332D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6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6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6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6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naslova</a:t>
            </a: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184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Sedma razina strukture</a:t>
            </a: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079240" y="2160720"/>
            <a:ext cx="419184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Sedma razina strukture</a:t>
            </a:r>
          </a:p>
        </p:txBody>
      </p:sp>
      <p:sp>
        <p:nvSpPr>
          <p:cNvPr id="177" name="PlaceHolder 4"/>
          <p:cNvSpPr>
            <a:spLocks noGrp="1"/>
          </p:cNvSpPr>
          <p:nvPr>
            <p:ph type="ftr" idx="31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78" name="PlaceHolder 5"/>
          <p:cNvSpPr>
            <a:spLocks noGrp="1"/>
          </p:cNvSpPr>
          <p:nvPr>
            <p:ph type="sldNum" idx="32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8D44106-A8B2-4C17-9D45-2EF5FA2C76BE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dt" idx="33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8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8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8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4" name="PlaceHolder 1"/>
          <p:cNvSpPr>
            <a:spLocks noGrp="1"/>
          </p:cNvSpPr>
          <p:nvPr>
            <p:ph type="ftr" idx="34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95" name="PlaceHolder 2"/>
          <p:cNvSpPr>
            <a:spLocks noGrp="1"/>
          </p:cNvSpPr>
          <p:nvPr>
            <p:ph type="sldNum" idx="35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1545D3A-CDC5-44AB-B0A5-C971801A9BDA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dt" idx="36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98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99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200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3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4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naslova</a:t>
            </a:r>
          </a:p>
        </p:txBody>
      </p:sp>
      <p:sp>
        <p:nvSpPr>
          <p:cNvPr id="209" name="PlaceHolder 2"/>
          <p:cNvSpPr>
            <a:spLocks noGrp="1"/>
          </p:cNvSpPr>
          <p:nvPr>
            <p:ph type="ftr" idx="37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210" name="PlaceHolder 3"/>
          <p:cNvSpPr>
            <a:spLocks noGrp="1"/>
          </p:cNvSpPr>
          <p:nvPr>
            <p:ph type="sldNum" idx="38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7A10122-7FED-4D72-9911-05FBA45B68BE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dt" idx="39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21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21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21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4" name="PlaceHolder 1"/>
          <p:cNvSpPr>
            <a:spLocks noGrp="1"/>
          </p:cNvSpPr>
          <p:nvPr>
            <p:ph type="ftr" idx="40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225" name="PlaceHolder 2"/>
          <p:cNvSpPr>
            <a:spLocks noGrp="1"/>
          </p:cNvSpPr>
          <p:nvPr>
            <p:ph type="sldNum" idx="41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5138D0C-3383-4186-8109-B22F35624825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dt" idx="42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228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229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230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1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8" name="PlaceHolder 1"/>
          <p:cNvSpPr>
            <a:spLocks noGrp="1"/>
          </p:cNvSpPr>
          <p:nvPr>
            <p:ph type="ftr" idx="43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239" name="PlaceHolder 2"/>
          <p:cNvSpPr>
            <a:spLocks noGrp="1"/>
          </p:cNvSpPr>
          <p:nvPr>
            <p:ph type="sldNum" idx="44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1890494-700A-4F20-B6D5-46E398F94A9A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dt" idx="45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242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243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244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7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9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0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2" name="PlaceHolder 1"/>
          <p:cNvSpPr>
            <a:spLocks noGrp="1"/>
          </p:cNvSpPr>
          <p:nvPr>
            <p:ph type="ftr" idx="46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253" name="PlaceHolder 2"/>
          <p:cNvSpPr>
            <a:spLocks noGrp="1"/>
          </p:cNvSpPr>
          <p:nvPr>
            <p:ph type="sldNum" idx="47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BA59604-BA24-4944-8055-D203D09768A4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dt" idx="48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4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4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4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4" name="TextBox 19"/>
          <p:cNvSpPr/>
          <p:nvPr/>
        </p:nvSpPr>
        <p:spPr>
          <a:xfrm>
            <a:off x="541800" y="790200"/>
            <a:ext cx="6030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0" b="0" strike="noStrike" spc="-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 lang="hr-HR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21"/>
          <p:cNvSpPr/>
          <p:nvPr/>
        </p:nvSpPr>
        <p:spPr>
          <a:xfrm>
            <a:off x="8893080" y="2886480"/>
            <a:ext cx="6030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0" b="0" strike="noStrike" spc="-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hr-HR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ftr" idx="7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8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1C8A438-2E33-49BB-9E1F-613B961F269D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9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60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61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62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" name="PlaceHolder 1"/>
          <p:cNvSpPr>
            <a:spLocks noGrp="1"/>
          </p:cNvSpPr>
          <p:nvPr>
            <p:ph type="ftr" idx="10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71" name="PlaceHolder 2"/>
          <p:cNvSpPr>
            <a:spLocks noGrp="1"/>
          </p:cNvSpPr>
          <p:nvPr>
            <p:ph type="sldNum" idx="11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99C4A7F-0646-427A-BBFA-A0898E14463E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dt" idx="12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7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7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7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" name="TextBox 23"/>
          <p:cNvSpPr/>
          <p:nvPr/>
        </p:nvSpPr>
        <p:spPr>
          <a:xfrm>
            <a:off x="541800" y="790200"/>
            <a:ext cx="6030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0" b="0" strike="noStrike" spc="-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 lang="hr-HR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24"/>
          <p:cNvSpPr/>
          <p:nvPr/>
        </p:nvSpPr>
        <p:spPr>
          <a:xfrm>
            <a:off x="8893080" y="2886480"/>
            <a:ext cx="60300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0" b="0" strike="noStrike" spc="-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hr-HR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ftr" idx="13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sldNum" idx="14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8E2EC14-BA0E-4CAD-AAED-ED5137AF4FA5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 idx="15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90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91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92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6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0" name="PlaceHolder 1"/>
          <p:cNvSpPr>
            <a:spLocks noGrp="1"/>
          </p:cNvSpPr>
          <p:nvPr>
            <p:ph type="ftr" idx="16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7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36244CA-2EEF-4D3B-95C3-1FDC0A97F44A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8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04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05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06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1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4" name="PlaceHolder 1"/>
          <p:cNvSpPr>
            <a:spLocks noGrp="1"/>
          </p:cNvSpPr>
          <p:nvPr>
            <p:ph type="ftr" idx="19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sldNum" idx="20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EE6A0C3-28F9-40E9-8677-3B2CD78E10ED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21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18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19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20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1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2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4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6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8" name="PlaceHolder 1"/>
          <p:cNvSpPr>
            <a:spLocks noGrp="1"/>
          </p:cNvSpPr>
          <p:nvPr>
            <p:ph type="ftr" idx="22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sldNum" idx="23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BFCAFDC-2CAC-4BA6-BE73-EB44B66CAC8F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 idx="24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32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33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34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7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8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naslova</a:t>
            </a: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0320" cy="387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solidFill>
                  <a:srgbClr val="000000"/>
                </a:solidFill>
                <a:latin typeface="Arial"/>
              </a:rPr>
              <a:t>Sedma razina strukture</a:t>
            </a:r>
          </a:p>
        </p:txBody>
      </p:sp>
      <p:sp>
        <p:nvSpPr>
          <p:cNvPr id="144" name="PlaceHolder 3"/>
          <p:cNvSpPr>
            <a:spLocks noGrp="1"/>
          </p:cNvSpPr>
          <p:nvPr>
            <p:ph type="ftr" idx="25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45" name="PlaceHolder 4"/>
          <p:cNvSpPr>
            <a:spLocks noGrp="1"/>
          </p:cNvSpPr>
          <p:nvPr>
            <p:ph type="sldNum" idx="26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FE6DF05-6A9F-4FF7-818E-B24685BB1F58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dt" idx="27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6"/>
          <p:cNvGrpSpPr/>
          <p:nvPr/>
        </p:nvGrpSpPr>
        <p:grpSpPr>
          <a:xfrm>
            <a:off x="0" y="-8640"/>
            <a:ext cx="12194640" cy="6872760"/>
            <a:chOff x="0" y="-8640"/>
            <a:chExt cx="12194640" cy="6872760"/>
          </a:xfrm>
        </p:grpSpPr>
        <p:cxnSp>
          <p:nvCxnSpPr>
            <p:cNvPr id="150" name="Straight Connector 19"/>
            <p:cNvCxnSpPr/>
            <p:nvPr/>
          </p:nvCxnSpPr>
          <p:spPr>
            <a:xfrm>
              <a:off x="9370800" y="0"/>
              <a:ext cx="1225800" cy="6864480"/>
            </a:xfrm>
            <a:prstGeom prst="straightConnector1">
              <a:avLst/>
            </a:prstGeom>
            <a:ln w="9525" cap="rnd">
              <a:solidFill>
                <a:srgbClr val="BFBFBF"/>
              </a:solidFill>
              <a:round/>
            </a:ln>
          </p:spPr>
        </p:cxnSp>
        <p:cxnSp>
          <p:nvCxnSpPr>
            <p:cNvPr id="151" name="Straight Connector 20"/>
            <p:cNvCxnSpPr/>
            <p:nvPr/>
          </p:nvCxnSpPr>
          <p:spPr>
            <a:xfrm flipH="1">
              <a:off x="7425000" y="3681360"/>
              <a:ext cx="4770000" cy="3183120"/>
            </a:xfrm>
            <a:prstGeom prst="straightConnector1">
              <a:avLst/>
            </a:prstGeom>
            <a:ln w="9525" cap="rnd">
              <a:solidFill>
                <a:srgbClr val="D9D9D9"/>
              </a:solidFill>
              <a:round/>
            </a:ln>
          </p:spPr>
        </p:cxnSp>
        <p:sp>
          <p:nvSpPr>
            <p:cNvPr id="152" name="Rectangle 23"/>
            <p:cNvSpPr/>
            <p:nvPr/>
          </p:nvSpPr>
          <p:spPr>
            <a:xfrm>
              <a:off x="9181440" y="-8640"/>
              <a:ext cx="3000960" cy="6860160"/>
            </a:xfrm>
            <a:custGeom>
              <a:avLst/>
              <a:gdLst>
                <a:gd name="textAreaLeft" fmla="*/ 0 w 3000960"/>
                <a:gd name="textAreaRight" fmla="*/ 3007440 w 3000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Rectangle 25"/>
            <p:cNvSpPr/>
            <p:nvPr/>
          </p:nvSpPr>
          <p:spPr>
            <a:xfrm>
              <a:off x="9603360" y="-8640"/>
              <a:ext cx="2581920" cy="6860160"/>
            </a:xfrm>
            <a:custGeom>
              <a:avLst/>
              <a:gdLst>
                <a:gd name="textAreaLeft" fmla="*/ 0 w 2581920"/>
                <a:gd name="textAreaRight" fmla="*/ 2588400 w 258192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Isosceles Triangle 23"/>
            <p:cNvSpPr/>
            <p:nvPr/>
          </p:nvSpPr>
          <p:spPr>
            <a:xfrm>
              <a:off x="8932320" y="3048120"/>
              <a:ext cx="3253320" cy="38034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5" name="Rectangle 27"/>
            <p:cNvSpPr/>
            <p:nvPr/>
          </p:nvSpPr>
          <p:spPr>
            <a:xfrm>
              <a:off x="9334440" y="-8640"/>
              <a:ext cx="2847960" cy="6860160"/>
            </a:xfrm>
            <a:custGeom>
              <a:avLst/>
              <a:gdLst>
                <a:gd name="textAreaLeft" fmla="*/ 0 w 2847960"/>
                <a:gd name="textAreaRight" fmla="*/ 2854440 w 28479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6" name="Rectangle 28"/>
            <p:cNvSpPr/>
            <p:nvPr/>
          </p:nvSpPr>
          <p:spPr>
            <a:xfrm>
              <a:off x="10898640" y="-8640"/>
              <a:ext cx="1283760" cy="6860160"/>
            </a:xfrm>
            <a:custGeom>
              <a:avLst/>
              <a:gdLst>
                <a:gd name="textAreaLeft" fmla="*/ 0 w 1283760"/>
                <a:gd name="textAreaRight" fmla="*/ 1290240 w 128376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Rectangle 29"/>
            <p:cNvSpPr/>
            <p:nvPr/>
          </p:nvSpPr>
          <p:spPr>
            <a:xfrm>
              <a:off x="10938960" y="-8640"/>
              <a:ext cx="1243440" cy="6860160"/>
            </a:xfrm>
            <a:custGeom>
              <a:avLst/>
              <a:gdLst>
                <a:gd name="textAreaLeft" fmla="*/ 0 w 1243440"/>
                <a:gd name="textAreaRight" fmla="*/ 1249920 w 1243440"/>
                <a:gd name="textAreaTop" fmla="*/ 0 h 6860160"/>
                <a:gd name="textAreaBottom" fmla="*/ 6866640 h 686016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Isosceles Triangle 27"/>
            <p:cNvSpPr/>
            <p:nvPr/>
          </p:nvSpPr>
          <p:spPr>
            <a:xfrm>
              <a:off x="10371600" y="3589920"/>
              <a:ext cx="1810800" cy="32616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Isosceles Triangle 28"/>
            <p:cNvSpPr/>
            <p:nvPr/>
          </p:nvSpPr>
          <p:spPr>
            <a:xfrm>
              <a:off x="0" y="4013280"/>
              <a:ext cx="442080" cy="28382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hr-H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0" name="PlaceHolder 1"/>
          <p:cNvSpPr>
            <a:spLocks noGrp="1"/>
          </p:cNvSpPr>
          <p:nvPr>
            <p:ph type="ftr" idx="28"/>
          </p:nvPr>
        </p:nvSpPr>
        <p:spPr>
          <a:xfrm>
            <a:off x="677160" y="6041520"/>
            <a:ext cx="62910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&lt;podnožje&gt;</a:t>
            </a:r>
          </a:p>
        </p:txBody>
      </p:sp>
      <p:sp>
        <p:nvSpPr>
          <p:cNvPr id="161" name="PlaceHolder 2"/>
          <p:cNvSpPr>
            <a:spLocks noGrp="1"/>
          </p:cNvSpPr>
          <p:nvPr>
            <p:ph type="sldNum" idx="29"/>
          </p:nvPr>
        </p:nvSpPr>
        <p:spPr>
          <a:xfrm>
            <a:off x="8590680" y="6041520"/>
            <a:ext cx="6768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strike="noStrike" spc="-1">
                <a:solidFill>
                  <a:schemeClr val="accent1"/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BB4DE11-0DCE-43E5-967F-04EE88E9FACA}" type="slidenum">
              <a:rPr lang="en-US" sz="900" b="0" strike="noStrike" spc="-1">
                <a:solidFill>
                  <a:schemeClr val="accent1"/>
                </a:solidFill>
                <a:latin typeface="Trebuchet MS"/>
              </a:rPr>
              <a:t>‹#›</a:t>
            </a:fld>
            <a:endParaRPr lang="hr-H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dt" idx="30"/>
          </p:nvPr>
        </p:nvSpPr>
        <p:spPr>
          <a:xfrm>
            <a:off x="7205040" y="6041520"/>
            <a:ext cx="905400" cy="3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hr-H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r-HR" sz="1400" b="0" strike="noStrike" spc="-1">
                <a:solidFill>
                  <a:srgbClr val="000000"/>
                </a:solidFill>
                <a:latin typeface="Times New Roman"/>
              </a:rPr>
              <a:t>&lt;datum/vrijeme&gt;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Podizanje eko zastave bilo je uzbudljivo!</a:t>
            </a:r>
          </a:p>
        </p:txBody>
      </p:sp>
      <p:pic>
        <p:nvPicPr>
          <p:cNvPr id="278" name="Slika 277"/>
          <p:cNvPicPr/>
          <p:nvPr/>
        </p:nvPicPr>
        <p:blipFill>
          <a:blip r:embed="rId2"/>
          <a:stretch/>
        </p:blipFill>
        <p:spPr>
          <a:xfrm>
            <a:off x="3535920" y="2733840"/>
            <a:ext cx="1740960" cy="3874320"/>
          </a:xfrm>
          <a:prstGeom prst="rect">
            <a:avLst/>
          </a:prstGeom>
          <a:ln w="0">
            <a:noFill/>
          </a:ln>
        </p:spPr>
      </p:pic>
      <p:pic>
        <p:nvPicPr>
          <p:cNvPr id="279" name="Slika 278"/>
          <p:cNvPicPr/>
          <p:nvPr/>
        </p:nvPicPr>
        <p:blipFill>
          <a:blip r:embed="rId3"/>
          <a:stretch/>
        </p:blipFill>
        <p:spPr>
          <a:xfrm>
            <a:off x="1149480" y="2099160"/>
            <a:ext cx="2016720" cy="4485960"/>
          </a:xfrm>
          <a:prstGeom prst="rect">
            <a:avLst/>
          </a:prstGeom>
          <a:ln w="0">
            <a:noFill/>
          </a:ln>
        </p:spPr>
      </p:pic>
      <p:pic>
        <p:nvPicPr>
          <p:cNvPr id="280" name="Slika 279"/>
          <p:cNvPicPr/>
          <p:nvPr/>
        </p:nvPicPr>
        <p:blipFill>
          <a:blip r:embed="rId4"/>
          <a:stretch/>
        </p:blipFill>
        <p:spPr>
          <a:xfrm>
            <a:off x="5766480" y="1994040"/>
            <a:ext cx="6217920" cy="2796480"/>
          </a:xfrm>
          <a:prstGeom prst="rect">
            <a:avLst/>
          </a:prstGeom>
          <a:ln w="0">
            <a:noFill/>
          </a:ln>
        </p:spPr>
      </p:pic>
      <p:pic>
        <p:nvPicPr>
          <p:cNvPr id="281" name="Slika 280"/>
          <p:cNvPicPr/>
          <p:nvPr/>
        </p:nvPicPr>
        <p:blipFill>
          <a:blip r:embed="rId5"/>
          <a:stretch/>
        </p:blipFill>
        <p:spPr>
          <a:xfrm>
            <a:off x="6028920" y="4309920"/>
            <a:ext cx="5659920" cy="25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77160" y="331200"/>
            <a:ext cx="8590320" cy="18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Radna akcija čišćenja obale u suradnji s TZ ližnjan (u svim vremenskim uvjetima)</a:t>
            </a:r>
          </a:p>
        </p:txBody>
      </p:sp>
      <p:pic>
        <p:nvPicPr>
          <p:cNvPr id="310" name="Slika 309"/>
          <p:cNvPicPr/>
          <p:nvPr/>
        </p:nvPicPr>
        <p:blipFill>
          <a:blip r:embed="rId2"/>
          <a:stretch/>
        </p:blipFill>
        <p:spPr>
          <a:xfrm>
            <a:off x="2065320" y="2521080"/>
            <a:ext cx="5813640" cy="387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Skupljanje starog papira – akcija „Zeleni korak” i razvrstavanje otpada</a:t>
            </a:r>
          </a:p>
        </p:txBody>
      </p:sp>
      <p:pic>
        <p:nvPicPr>
          <p:cNvPr id="312" name="Slika 311"/>
          <p:cNvPicPr/>
          <p:nvPr/>
        </p:nvPicPr>
        <p:blipFill>
          <a:blip r:embed="rId2"/>
          <a:stretch/>
        </p:blipFill>
        <p:spPr>
          <a:xfrm>
            <a:off x="1200960" y="2479320"/>
            <a:ext cx="2904480" cy="3874320"/>
          </a:xfrm>
          <a:prstGeom prst="rect">
            <a:avLst/>
          </a:prstGeom>
          <a:ln w="0">
            <a:noFill/>
          </a:ln>
        </p:spPr>
      </p:pic>
      <p:pic>
        <p:nvPicPr>
          <p:cNvPr id="313" name="Slika 312"/>
          <p:cNvPicPr/>
          <p:nvPr/>
        </p:nvPicPr>
        <p:blipFill>
          <a:blip r:embed="rId3"/>
          <a:stretch/>
        </p:blipFill>
        <p:spPr>
          <a:xfrm>
            <a:off x="4462200" y="2543760"/>
            <a:ext cx="5074200" cy="380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77160" y="331200"/>
            <a:ext cx="8590320" cy="18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Sami smo izradili maske (teta Mira nas je nagradila fiiiinim fritulama...) </a:t>
            </a:r>
          </a:p>
        </p:txBody>
      </p:sp>
      <p:pic>
        <p:nvPicPr>
          <p:cNvPr id="315" name="Slika 314"/>
          <p:cNvPicPr/>
          <p:nvPr/>
        </p:nvPicPr>
        <p:blipFill>
          <a:blip r:embed="rId2"/>
          <a:stretch/>
        </p:blipFill>
        <p:spPr>
          <a:xfrm>
            <a:off x="2208240" y="2512800"/>
            <a:ext cx="5167080" cy="387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Brinemo za naše i tuđe mentalno zdravlje (Dan ružičastih majica)</a:t>
            </a:r>
          </a:p>
        </p:txBody>
      </p:sp>
      <p:pic>
        <p:nvPicPr>
          <p:cNvPr id="317" name="Slika 316"/>
          <p:cNvPicPr/>
          <p:nvPr/>
        </p:nvPicPr>
        <p:blipFill>
          <a:blip r:embed="rId2"/>
          <a:stretch/>
        </p:blipFill>
        <p:spPr>
          <a:xfrm>
            <a:off x="676800" y="2166120"/>
            <a:ext cx="8590320" cy="386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77160" y="331200"/>
            <a:ext cx="8590320" cy="18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Na Susretu prijateljstva </a:t>
            </a:r>
            <a:br>
              <a:rPr sz="4400"/>
            </a:b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(Projekt „Srcem do sinergije ekologije i zdravlja”)</a:t>
            </a:r>
          </a:p>
        </p:txBody>
      </p:sp>
      <p:pic>
        <p:nvPicPr>
          <p:cNvPr id="319" name="Slika 318"/>
          <p:cNvPicPr/>
          <p:nvPr/>
        </p:nvPicPr>
        <p:blipFill>
          <a:blip r:embed="rId2"/>
          <a:stretch/>
        </p:blipFill>
        <p:spPr>
          <a:xfrm>
            <a:off x="1767960" y="2463480"/>
            <a:ext cx="6883200" cy="387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Na Obiteljskom danu u Medulinu</a:t>
            </a:r>
          </a:p>
        </p:txBody>
      </p:sp>
      <p:pic>
        <p:nvPicPr>
          <p:cNvPr id="321" name="Slika 320"/>
          <p:cNvPicPr/>
          <p:nvPr/>
        </p:nvPicPr>
        <p:blipFill>
          <a:blip r:embed="rId2"/>
          <a:stretch/>
        </p:blipFill>
        <p:spPr>
          <a:xfrm>
            <a:off x="2175480" y="1901880"/>
            <a:ext cx="5982480" cy="448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Do sada smo posadili 7 stabala!</a:t>
            </a:r>
          </a:p>
        </p:txBody>
      </p:sp>
      <p:pic>
        <p:nvPicPr>
          <p:cNvPr id="323" name="Slika 322"/>
          <p:cNvPicPr/>
          <p:nvPr/>
        </p:nvPicPr>
        <p:blipFill>
          <a:blip r:embed="rId2"/>
          <a:stretch/>
        </p:blipFill>
        <p:spPr>
          <a:xfrm>
            <a:off x="649800" y="2533680"/>
            <a:ext cx="5005080" cy="3505680"/>
          </a:xfrm>
          <a:prstGeom prst="rect">
            <a:avLst/>
          </a:prstGeom>
          <a:ln w="0">
            <a:noFill/>
          </a:ln>
        </p:spPr>
      </p:pic>
      <p:pic>
        <p:nvPicPr>
          <p:cNvPr id="324" name="Slika 323"/>
          <p:cNvPicPr/>
          <p:nvPr/>
        </p:nvPicPr>
        <p:blipFill>
          <a:blip r:embed="rId3"/>
          <a:stretch/>
        </p:blipFill>
        <p:spPr>
          <a:xfrm rot="5348400">
            <a:off x="5288040" y="2264040"/>
            <a:ext cx="4962240" cy="372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3200" b="0" strike="noStrike" spc="-1">
                <a:solidFill>
                  <a:srgbClr val="000000"/>
                </a:solidFill>
                <a:latin typeface="Arial"/>
              </a:rPr>
              <a:t>Znamo što je piramida prehrane i učimo pripremati zdrave obroke od lokalnih namirnica.  Dani zahvalnosti za plodove zemlje jako nas vesele!</a:t>
            </a:r>
          </a:p>
        </p:txBody>
      </p:sp>
      <p:pic>
        <p:nvPicPr>
          <p:cNvPr id="326" name="Slika 325"/>
          <p:cNvPicPr/>
          <p:nvPr/>
        </p:nvPicPr>
        <p:blipFill>
          <a:blip r:embed="rId2"/>
          <a:stretch/>
        </p:blipFill>
        <p:spPr>
          <a:xfrm>
            <a:off x="1105920" y="2449800"/>
            <a:ext cx="1937880" cy="4207680"/>
          </a:xfrm>
          <a:prstGeom prst="rect">
            <a:avLst/>
          </a:prstGeom>
          <a:ln w="0">
            <a:noFill/>
          </a:ln>
        </p:spPr>
      </p:pic>
      <p:pic>
        <p:nvPicPr>
          <p:cNvPr id="327" name="Slika 326"/>
          <p:cNvPicPr/>
          <p:nvPr/>
        </p:nvPicPr>
        <p:blipFill>
          <a:blip r:embed="rId3"/>
          <a:stretch/>
        </p:blipFill>
        <p:spPr>
          <a:xfrm>
            <a:off x="3405240" y="2433600"/>
            <a:ext cx="3136680" cy="4183560"/>
          </a:xfrm>
          <a:prstGeom prst="rect">
            <a:avLst/>
          </a:prstGeom>
          <a:ln w="0">
            <a:noFill/>
          </a:ln>
        </p:spPr>
      </p:pic>
      <p:pic>
        <p:nvPicPr>
          <p:cNvPr id="328" name="Slika 327"/>
          <p:cNvPicPr/>
          <p:nvPr/>
        </p:nvPicPr>
        <p:blipFill>
          <a:blip r:embed="rId4"/>
          <a:stretch/>
        </p:blipFill>
        <p:spPr>
          <a:xfrm>
            <a:off x="6896160" y="2458080"/>
            <a:ext cx="3334680" cy="416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Znamo cijeniti ručni rad...</a:t>
            </a:r>
          </a:p>
        </p:txBody>
      </p:sp>
      <p:pic>
        <p:nvPicPr>
          <p:cNvPr id="330" name="Slika 329"/>
          <p:cNvPicPr/>
          <p:nvPr/>
        </p:nvPicPr>
        <p:blipFill>
          <a:blip r:embed="rId2"/>
          <a:stretch/>
        </p:blipFill>
        <p:spPr>
          <a:xfrm>
            <a:off x="7071120" y="3254760"/>
            <a:ext cx="4681080" cy="3510000"/>
          </a:xfrm>
          <a:prstGeom prst="rect">
            <a:avLst/>
          </a:prstGeom>
          <a:ln w="0">
            <a:noFill/>
          </a:ln>
        </p:spPr>
      </p:pic>
      <p:pic>
        <p:nvPicPr>
          <p:cNvPr id="331" name="Slika 330"/>
          <p:cNvPicPr/>
          <p:nvPr/>
        </p:nvPicPr>
        <p:blipFill>
          <a:blip r:embed="rId3"/>
          <a:stretch/>
        </p:blipFill>
        <p:spPr>
          <a:xfrm>
            <a:off x="390600" y="2070720"/>
            <a:ext cx="6260040" cy="469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Darivanje ispunjava...</a:t>
            </a:r>
          </a:p>
        </p:txBody>
      </p:sp>
      <p:pic>
        <p:nvPicPr>
          <p:cNvPr id="333" name="Slika 332"/>
          <p:cNvPicPr/>
          <p:nvPr/>
        </p:nvPicPr>
        <p:blipFill>
          <a:blip r:embed="rId2"/>
          <a:stretch/>
        </p:blipFill>
        <p:spPr>
          <a:xfrm>
            <a:off x="4119120" y="2405880"/>
            <a:ext cx="7510320" cy="4222800"/>
          </a:xfrm>
          <a:prstGeom prst="rect">
            <a:avLst/>
          </a:prstGeom>
          <a:ln w="0">
            <a:noFill/>
          </a:ln>
        </p:spPr>
      </p:pic>
      <p:pic>
        <p:nvPicPr>
          <p:cNvPr id="334" name="Slika 333"/>
          <p:cNvPicPr/>
          <p:nvPr/>
        </p:nvPicPr>
        <p:blipFill>
          <a:blip r:embed="rId3"/>
          <a:stretch/>
        </p:blipFill>
        <p:spPr>
          <a:xfrm>
            <a:off x="591480" y="2159280"/>
            <a:ext cx="3367080" cy="449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Upoznali smo biljke u našem dvorištu i brinemo o njima.</a:t>
            </a:r>
          </a:p>
        </p:txBody>
      </p:sp>
      <p:pic>
        <p:nvPicPr>
          <p:cNvPr id="283" name="Slika 282"/>
          <p:cNvPicPr/>
          <p:nvPr/>
        </p:nvPicPr>
        <p:blipFill>
          <a:blip r:embed="rId2"/>
          <a:stretch/>
        </p:blipFill>
        <p:spPr>
          <a:xfrm>
            <a:off x="1449360" y="2113200"/>
            <a:ext cx="4078080" cy="4614840"/>
          </a:xfrm>
          <a:prstGeom prst="rect">
            <a:avLst/>
          </a:prstGeom>
          <a:ln w="0">
            <a:noFill/>
          </a:ln>
        </p:spPr>
      </p:pic>
      <p:pic>
        <p:nvPicPr>
          <p:cNvPr id="284" name="Slika 283"/>
          <p:cNvPicPr/>
          <p:nvPr/>
        </p:nvPicPr>
        <p:blipFill>
          <a:blip r:embed="rId3"/>
          <a:stretch/>
        </p:blipFill>
        <p:spPr>
          <a:xfrm>
            <a:off x="5706720" y="2126880"/>
            <a:ext cx="3440880" cy="458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Pitke vode je sve manje – zaštitimo vode od onečišćenja!</a:t>
            </a:r>
          </a:p>
        </p:txBody>
      </p:sp>
      <p:pic>
        <p:nvPicPr>
          <p:cNvPr id="336" name="Slika 335"/>
          <p:cNvPicPr/>
          <p:nvPr/>
        </p:nvPicPr>
        <p:blipFill>
          <a:blip r:embed="rId2"/>
          <a:stretch/>
        </p:blipFill>
        <p:spPr>
          <a:xfrm>
            <a:off x="1179720" y="1926720"/>
            <a:ext cx="3536280" cy="4716360"/>
          </a:xfrm>
          <a:prstGeom prst="rect">
            <a:avLst/>
          </a:prstGeom>
          <a:ln w="0">
            <a:noFill/>
          </a:ln>
        </p:spPr>
      </p:pic>
      <p:pic>
        <p:nvPicPr>
          <p:cNvPr id="337" name="Slika 336"/>
          <p:cNvPicPr/>
          <p:nvPr/>
        </p:nvPicPr>
        <p:blipFill>
          <a:blip r:embed="rId3"/>
          <a:stretch/>
        </p:blipFill>
        <p:spPr>
          <a:xfrm>
            <a:off x="5088240" y="1958040"/>
            <a:ext cx="6226200" cy="4669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Aktivnosti koje smo provodili zaslužuju „palac gore”!</a:t>
            </a:r>
          </a:p>
        </p:txBody>
      </p:sp>
      <p:pic>
        <p:nvPicPr>
          <p:cNvPr id="339" name="Slika 338"/>
          <p:cNvPicPr/>
          <p:nvPr/>
        </p:nvPicPr>
        <p:blipFill>
          <a:blip r:embed="rId2"/>
          <a:stretch/>
        </p:blipFill>
        <p:spPr>
          <a:xfrm>
            <a:off x="1416600" y="1927800"/>
            <a:ext cx="7899840" cy="458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Mi smo spremni za nove izazove! A vi?</a:t>
            </a:r>
          </a:p>
        </p:txBody>
      </p:sp>
      <p:pic>
        <p:nvPicPr>
          <p:cNvPr id="341" name="Slika 340"/>
          <p:cNvPicPr/>
          <p:nvPr/>
        </p:nvPicPr>
        <p:blipFill>
          <a:blip r:embed="rId2"/>
          <a:stretch/>
        </p:blipFill>
        <p:spPr>
          <a:xfrm>
            <a:off x="2262960" y="2160360"/>
            <a:ext cx="6370200" cy="4555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Hvala na pažnji!</a:t>
            </a:r>
          </a:p>
        </p:txBody>
      </p:sp>
      <p:pic>
        <p:nvPicPr>
          <p:cNvPr id="364" name="Slika 363"/>
          <p:cNvPicPr/>
          <p:nvPr/>
        </p:nvPicPr>
        <p:blipFill>
          <a:blip r:embed="rId2"/>
          <a:stretch/>
        </p:blipFill>
        <p:spPr>
          <a:xfrm>
            <a:off x="917280" y="1819440"/>
            <a:ext cx="9223560" cy="461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77160" y="331200"/>
            <a:ext cx="8590320" cy="18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2600" b="0" strike="noStrike" spc="-1">
                <a:solidFill>
                  <a:srgbClr val="000000"/>
                </a:solidFill>
                <a:latin typeface="Arial"/>
              </a:rPr>
              <a:t>Predavanje tete Sonje o ljekovitom bilju zavičaja – puuuno smo naučili i sve to pokazali na Festivalu zavičajnosti!</a:t>
            </a:r>
          </a:p>
        </p:txBody>
      </p:sp>
      <p:pic>
        <p:nvPicPr>
          <p:cNvPr id="286" name="Slika 285"/>
          <p:cNvPicPr/>
          <p:nvPr/>
        </p:nvPicPr>
        <p:blipFill>
          <a:blip r:embed="rId2"/>
          <a:stretch/>
        </p:blipFill>
        <p:spPr>
          <a:xfrm>
            <a:off x="1663560" y="2086920"/>
            <a:ext cx="3368160" cy="4492800"/>
          </a:xfrm>
          <a:prstGeom prst="rect">
            <a:avLst/>
          </a:prstGeom>
          <a:ln w="0">
            <a:noFill/>
          </a:ln>
        </p:spPr>
      </p:pic>
      <p:pic>
        <p:nvPicPr>
          <p:cNvPr id="287" name="Slika 286"/>
          <p:cNvPicPr/>
          <p:nvPr/>
        </p:nvPicPr>
        <p:blipFill>
          <a:blip r:embed="rId3"/>
          <a:stretch/>
        </p:blipFill>
        <p:spPr>
          <a:xfrm>
            <a:off x="5465160" y="2073240"/>
            <a:ext cx="3364560" cy="449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Sve o brnistri i bršudi ispričao nam je barba Antonio...</a:t>
            </a:r>
          </a:p>
        </p:txBody>
      </p:sp>
      <p:pic>
        <p:nvPicPr>
          <p:cNvPr id="289" name="Slika 288"/>
          <p:cNvPicPr/>
          <p:nvPr/>
        </p:nvPicPr>
        <p:blipFill>
          <a:blip r:embed="rId2"/>
          <a:stretch/>
        </p:blipFill>
        <p:spPr>
          <a:xfrm>
            <a:off x="819720" y="2139840"/>
            <a:ext cx="3311280" cy="4357800"/>
          </a:xfrm>
          <a:prstGeom prst="rect">
            <a:avLst/>
          </a:prstGeom>
          <a:ln w="0">
            <a:noFill/>
          </a:ln>
        </p:spPr>
      </p:pic>
      <p:pic>
        <p:nvPicPr>
          <p:cNvPr id="290" name="Slika 289"/>
          <p:cNvPicPr/>
          <p:nvPr/>
        </p:nvPicPr>
        <p:blipFill>
          <a:blip r:embed="rId3"/>
          <a:stretch/>
        </p:blipFill>
        <p:spPr>
          <a:xfrm>
            <a:off x="4401000" y="2148840"/>
            <a:ext cx="1955520" cy="4350600"/>
          </a:xfrm>
          <a:prstGeom prst="rect">
            <a:avLst/>
          </a:prstGeom>
          <a:ln w="0">
            <a:noFill/>
          </a:ln>
        </p:spPr>
      </p:pic>
      <p:pic>
        <p:nvPicPr>
          <p:cNvPr id="291" name="Slika 290"/>
          <p:cNvPicPr/>
          <p:nvPr/>
        </p:nvPicPr>
        <p:blipFill>
          <a:blip r:embed="rId4"/>
          <a:stretch/>
        </p:blipFill>
        <p:spPr>
          <a:xfrm>
            <a:off x="6712920" y="2116080"/>
            <a:ext cx="3353760" cy="440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77160" y="16704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Recikliramo... </a:t>
            </a:r>
          </a:p>
        </p:txBody>
      </p:sp>
      <p:pic>
        <p:nvPicPr>
          <p:cNvPr id="293" name="Slika 292"/>
          <p:cNvPicPr/>
          <p:nvPr/>
        </p:nvPicPr>
        <p:blipFill>
          <a:blip r:embed="rId2"/>
          <a:stretch/>
        </p:blipFill>
        <p:spPr>
          <a:xfrm>
            <a:off x="1106640" y="1523160"/>
            <a:ext cx="3916800" cy="5224320"/>
          </a:xfrm>
          <a:prstGeom prst="rect">
            <a:avLst/>
          </a:prstGeom>
          <a:ln w="0">
            <a:noFill/>
          </a:ln>
        </p:spPr>
      </p:pic>
      <p:pic>
        <p:nvPicPr>
          <p:cNvPr id="294" name="Slika 293"/>
          <p:cNvPicPr/>
          <p:nvPr/>
        </p:nvPicPr>
        <p:blipFill>
          <a:blip r:embed="rId3"/>
          <a:stretch/>
        </p:blipFill>
        <p:spPr>
          <a:xfrm>
            <a:off x="5186520" y="1613880"/>
            <a:ext cx="3830760" cy="5109480"/>
          </a:xfrm>
          <a:prstGeom prst="rect">
            <a:avLst/>
          </a:prstGeom>
          <a:ln w="0">
            <a:noFill/>
          </a:ln>
        </p:spPr>
      </p:pic>
      <p:pic>
        <p:nvPicPr>
          <p:cNvPr id="295" name="Slika 294"/>
          <p:cNvPicPr/>
          <p:nvPr/>
        </p:nvPicPr>
        <p:blipFill>
          <a:blip r:embed="rId4"/>
          <a:stretch/>
        </p:blipFill>
        <p:spPr>
          <a:xfrm rot="5391000">
            <a:off x="7776360" y="772920"/>
            <a:ext cx="4807800" cy="3605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Briga za starije i nemoćne</a:t>
            </a:r>
          </a:p>
        </p:txBody>
      </p:sp>
      <p:pic>
        <p:nvPicPr>
          <p:cNvPr id="297" name="Slika 296"/>
          <p:cNvPicPr/>
          <p:nvPr/>
        </p:nvPicPr>
        <p:blipFill>
          <a:blip r:embed="rId2"/>
          <a:stretch/>
        </p:blipFill>
        <p:spPr>
          <a:xfrm>
            <a:off x="322560" y="2377080"/>
            <a:ext cx="4612320" cy="3413520"/>
          </a:xfrm>
          <a:prstGeom prst="rect">
            <a:avLst/>
          </a:prstGeom>
          <a:ln w="0">
            <a:noFill/>
          </a:ln>
        </p:spPr>
      </p:pic>
      <p:pic>
        <p:nvPicPr>
          <p:cNvPr id="298" name="Slika 297"/>
          <p:cNvPicPr/>
          <p:nvPr/>
        </p:nvPicPr>
        <p:blipFill>
          <a:blip r:embed="rId3"/>
          <a:stretch/>
        </p:blipFill>
        <p:spPr>
          <a:xfrm>
            <a:off x="5141520" y="2059200"/>
            <a:ext cx="537084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Kretanje i boravak u prirodi zabavniji su nam od video-igrica!</a:t>
            </a:r>
          </a:p>
        </p:txBody>
      </p:sp>
      <p:pic>
        <p:nvPicPr>
          <p:cNvPr id="300" name="Slika 299"/>
          <p:cNvPicPr/>
          <p:nvPr/>
        </p:nvPicPr>
        <p:blipFill>
          <a:blip r:embed="rId2"/>
          <a:stretch/>
        </p:blipFill>
        <p:spPr>
          <a:xfrm rot="29400">
            <a:off x="430920" y="2179800"/>
            <a:ext cx="5365080" cy="4022640"/>
          </a:xfrm>
          <a:prstGeom prst="rect">
            <a:avLst/>
          </a:prstGeom>
          <a:ln w="0">
            <a:noFill/>
          </a:ln>
        </p:spPr>
      </p:pic>
      <p:pic>
        <p:nvPicPr>
          <p:cNvPr id="301" name="Slika 300"/>
          <p:cNvPicPr/>
          <p:nvPr/>
        </p:nvPicPr>
        <p:blipFill>
          <a:blip r:embed="rId3"/>
          <a:stretch/>
        </p:blipFill>
        <p:spPr>
          <a:xfrm>
            <a:off x="6028200" y="2249280"/>
            <a:ext cx="5300280" cy="397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1058868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4400" b="0" strike="noStrike" spc="-1">
                <a:solidFill>
                  <a:srgbClr val="000000"/>
                </a:solidFill>
                <a:latin typeface="Arial"/>
              </a:rPr>
              <a:t>Njegujemo tradiciju:običaje i užance</a:t>
            </a:r>
            <a:br>
              <a:rPr sz="4400"/>
            </a:br>
            <a:r>
              <a:rPr lang="hr-HR" sz="2800" b="0" strike="noStrike" spc="-1">
                <a:solidFill>
                  <a:srgbClr val="000000"/>
                </a:solidFill>
                <a:latin typeface="Arial"/>
              </a:rPr>
              <a:t>(hvala kuharu Damiru na nezaboravnim njokima s kaduljom)</a:t>
            </a:r>
          </a:p>
        </p:txBody>
      </p:sp>
      <p:pic>
        <p:nvPicPr>
          <p:cNvPr id="303" name="Slika 302"/>
          <p:cNvPicPr/>
          <p:nvPr/>
        </p:nvPicPr>
        <p:blipFill>
          <a:blip r:embed="rId2"/>
          <a:stretch/>
        </p:blipFill>
        <p:spPr>
          <a:xfrm>
            <a:off x="391680" y="2073600"/>
            <a:ext cx="1974960" cy="4394520"/>
          </a:xfrm>
          <a:prstGeom prst="rect">
            <a:avLst/>
          </a:prstGeom>
          <a:ln w="0">
            <a:noFill/>
          </a:ln>
        </p:spPr>
      </p:pic>
      <p:pic>
        <p:nvPicPr>
          <p:cNvPr id="304" name="Slika 303"/>
          <p:cNvPicPr/>
          <p:nvPr/>
        </p:nvPicPr>
        <p:blipFill>
          <a:blip r:embed="rId3"/>
          <a:stretch/>
        </p:blipFill>
        <p:spPr>
          <a:xfrm>
            <a:off x="2673720" y="2260080"/>
            <a:ext cx="4068000" cy="4215960"/>
          </a:xfrm>
          <a:prstGeom prst="rect">
            <a:avLst/>
          </a:prstGeom>
          <a:ln w="0">
            <a:noFill/>
          </a:ln>
        </p:spPr>
      </p:pic>
      <p:pic>
        <p:nvPicPr>
          <p:cNvPr id="305" name="Slika 304"/>
          <p:cNvPicPr/>
          <p:nvPr/>
        </p:nvPicPr>
        <p:blipFill>
          <a:blip r:embed="rId4"/>
          <a:stretch/>
        </p:blipFill>
        <p:spPr>
          <a:xfrm>
            <a:off x="6977880" y="2835360"/>
            <a:ext cx="4843080" cy="363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0320" cy="13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r-HR" sz="3200" b="0" strike="noStrike" spc="-1">
                <a:solidFill>
                  <a:srgbClr val="000000"/>
                </a:solidFill>
                <a:latin typeface="Arial"/>
              </a:rPr>
              <a:t>Darivanje ručno izrađenih predmeta od prirodnih materijala, izrada igračaka od recikliranog materijala...</a:t>
            </a:r>
          </a:p>
        </p:txBody>
      </p:sp>
      <p:pic>
        <p:nvPicPr>
          <p:cNvPr id="307" name="Slika 306"/>
          <p:cNvPicPr/>
          <p:nvPr/>
        </p:nvPicPr>
        <p:blipFill>
          <a:blip r:embed="rId2"/>
          <a:stretch/>
        </p:blipFill>
        <p:spPr>
          <a:xfrm>
            <a:off x="1398240" y="2373480"/>
            <a:ext cx="4017600" cy="3874320"/>
          </a:xfrm>
          <a:prstGeom prst="rect">
            <a:avLst/>
          </a:prstGeom>
          <a:ln w="0">
            <a:noFill/>
          </a:ln>
        </p:spPr>
      </p:pic>
      <p:pic>
        <p:nvPicPr>
          <p:cNvPr id="308" name="Slika 307"/>
          <p:cNvPicPr/>
          <p:nvPr/>
        </p:nvPicPr>
        <p:blipFill>
          <a:blip r:embed="rId3"/>
          <a:stretch/>
        </p:blipFill>
        <p:spPr>
          <a:xfrm>
            <a:off x="5848200" y="2359440"/>
            <a:ext cx="2891160" cy="385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d"/>
      </p:transition>
    </mc:Choice>
    <mc:Fallback xmlns:p15="http://schemas.microsoft.com/office/powerpoint/2012/main" xmlns="">
      <p:transition spd="slow">
        <p:pull dir="d"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  <a:tileRect/>
        </a:gradFill>
      </a:fillStyleLst>
      <a:lnStyleLst>
        <a:ln w="12700" cap="rnd" cmpd="sng" algn="ctr">
          <a:prstDash val="solid"/>
        </a:ln>
        <a:ln w="19050" cap="rnd" cmpd="sng" algn="ctr">
          <a:prstDash val="solid"/>
        </a:ln>
        <a:ln w="25400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240</Words>
  <Application>Microsoft Office PowerPoint</Application>
  <PresentationFormat>Široki zaslon</PresentationFormat>
  <Paragraphs>23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15</vt:i4>
      </vt:variant>
      <vt:variant>
        <vt:lpstr>Naslovi slajdova</vt:lpstr>
      </vt:variant>
      <vt:variant>
        <vt:i4>23</vt:i4>
      </vt:variant>
    </vt:vector>
  </HeadingPairs>
  <TitlesOfParts>
    <vt:vector size="43" baseType="lpstr">
      <vt:lpstr>Arial</vt:lpstr>
      <vt:lpstr>Symbol</vt:lpstr>
      <vt:lpstr>Times New Roman</vt:lpstr>
      <vt:lpstr>Trebuchet MS</vt:lpstr>
      <vt:lpstr>Wingdings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Facet</vt:lpstr>
      <vt:lpstr>Podizanje eko zastave bilo je uzbudljivo!</vt:lpstr>
      <vt:lpstr>Upoznali smo biljke u našem dvorištu i brinemo o njima.</vt:lpstr>
      <vt:lpstr>Predavanje tete Sonje o ljekovitom bilju zavičaja – puuuno smo naučili i sve to pokazali na Festivalu zavičajnosti!</vt:lpstr>
      <vt:lpstr>Sve o brnistri i bršudi ispričao nam je barba Antonio...</vt:lpstr>
      <vt:lpstr>Recikliramo... </vt:lpstr>
      <vt:lpstr>Briga za starije i nemoćne</vt:lpstr>
      <vt:lpstr>Kretanje i boravak u prirodi zabavniji su nam od video-igrica!</vt:lpstr>
      <vt:lpstr>Njegujemo tradiciju:običaje i užance (hvala kuharu Damiru na nezaboravnim njokima s kaduljom)</vt:lpstr>
      <vt:lpstr>Darivanje ručno izrađenih predmeta od prirodnih materijala, izrada igračaka od recikliranog materijala...</vt:lpstr>
      <vt:lpstr>Radna akcija čišćenja obale u suradnji s TZ ližnjan (u svim vremenskim uvjetima)</vt:lpstr>
      <vt:lpstr>Skupljanje starog papira – akcija „Zeleni korak” i razvrstavanje otpada</vt:lpstr>
      <vt:lpstr>Sami smo izradili maske (teta Mira nas je nagradila fiiiinim fritulama...) </vt:lpstr>
      <vt:lpstr>Brinemo za naše i tuđe mentalno zdravlje (Dan ružičastih majica)</vt:lpstr>
      <vt:lpstr>Na Susretu prijateljstva  (Projekt „Srcem do sinergije ekologije i zdravlja”)</vt:lpstr>
      <vt:lpstr>Na Obiteljskom danu u Medulinu</vt:lpstr>
      <vt:lpstr>Do sada smo posadili 7 stabala!</vt:lpstr>
      <vt:lpstr>Znamo što je piramida prehrane i učimo pripremati zdrave obroke od lokalnih namirnica.  Dani zahvalnosti za plodove zemlje jako nas vesele!</vt:lpstr>
      <vt:lpstr>Znamo cijeniti ručni rad...</vt:lpstr>
      <vt:lpstr>Darivanje ispunjava...</vt:lpstr>
      <vt:lpstr>Pitke vode je sve manje – zaštitimo vode od onečišćenja!</vt:lpstr>
      <vt:lpstr>Aktivnosti koje smo provodili zaslužuju „palac gore”!</vt:lpstr>
      <vt:lpstr>Mi smo spremni za nove izazove! A vi?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Podizanje eko zastave bilo je uzbudljivo!</dc:title>
  <dc:subject/>
  <dc:creator>Ucenik</dc:creator>
  <dc:description/>
  <cp:lastModifiedBy>Ucenik</cp:lastModifiedBy>
  <cp:revision>358</cp:revision>
  <dcterms:created xsi:type="dcterms:W3CDTF">2024-11-05T11:30:59Z</dcterms:created>
  <dcterms:modified xsi:type="dcterms:W3CDTF">2024-11-18T17:33:30Z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Široki zaslon</vt:lpwstr>
  </property>
  <property fmtid="{D5CDD505-2E9C-101B-9397-08002B2CF9AE}" pid="3" name="Slides">
    <vt:i4>6</vt:i4>
  </property>
</Properties>
</file>