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2" r:id="rId4"/>
    <p:sldId id="258" r:id="rId5"/>
    <p:sldId id="259" r:id="rId6"/>
    <p:sldId id="260" r:id="rId7"/>
    <p:sldId id="263" r:id="rId8"/>
    <p:sldId id="264" r:id="rId9"/>
    <p:sldId id="265" r:id="rId10"/>
    <p:sldId id="268" r:id="rId11"/>
    <p:sldId id="269" r:id="rId12"/>
    <p:sldId id="270" r:id="rId13"/>
    <p:sldId id="271" r:id="rId14"/>
    <p:sldId id="272" r:id="rId15"/>
    <p:sldId id="273" r:id="rId16"/>
    <p:sldId id="274" r:id="rId17"/>
    <p:sldId id="275" r:id="rId18"/>
    <p:sldId id="276" r:id="rId19"/>
    <p:sldId id="277" r:id="rId20"/>
    <p:sldId id="266" r:id="rId21"/>
    <p:sldId id="278"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F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0T18:28:40.316"/>
    </inkml:context>
    <inkml:brush xml:id="br0">
      <inkml:brushProperty name="width" value="0.5" units="cm"/>
      <inkml:brushProperty name="height" value="0.5" units="cm"/>
      <inkml:brushProperty name="color" value="#FCFCFC"/>
    </inkml:brush>
  </inkml:definitions>
  <inkml:trace contextRef="#ctx0" brushRef="#br0">0 1,'0'0</inkml:trace>
  <inkml:trace contextRef="#ctx0" brushRef="#br0" timeOffset="283">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0T18:28:42.212"/>
    </inkml:context>
    <inkml:brush xml:id="br0">
      <inkml:brushProperty name="width" value="0.5" units="cm"/>
      <inkml:brushProperty name="height" value="0.5" units="cm"/>
      <inkml:brushProperty name="color" value="#FCFCFC"/>
    </inkml:brush>
  </inkml:definitions>
  <inkml:trace contextRef="#ctx0" brushRef="#br0">0 1,'0'0</inkml:trace>
  <inkml:trace contextRef="#ctx0" brushRef="#br0" timeOffset="272">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20T18:28:43.469"/>
    </inkml:context>
    <inkml:brush xml:id="br0">
      <inkml:brushProperty name="width" value="0.5" units="cm"/>
      <inkml:brushProperty name="height" value="0.5" units="cm"/>
      <inkml:brushProperty name="color" value="#FCFCFC"/>
    </inkml:brush>
  </inkml:definitions>
  <inkml:trace contextRef="#ctx0" brushRef="#br0">418 933,'0'0</inkml:trace>
  <inkml:trace contextRef="#ctx0" brushRef="#br0" timeOffset="1079">418 933,'0'0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483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6010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0282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0832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8211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068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824888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412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566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600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85909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932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709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218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2A54C80-263E-416B-A8E0-580EDEADCBDC}"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77195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B61BEF0D-F0BB-DE4B-95CE-6DB70DBA9567}" type="datetimeFigureOut">
              <a:rPr lang="en-US" dirty="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729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240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hr.m.wikipedia.org/wiki/Zemlja" TargetMode="External"/><Relationship Id="rId7" Type="http://schemas.openxmlformats.org/officeDocument/2006/relationships/hyperlink" Target="https://hr.m.wikipedia.org/wiki/Milijarda" TargetMode="External"/><Relationship Id="rId2" Type="http://schemas.openxmlformats.org/officeDocument/2006/relationships/hyperlink" Target="https://hr.m.wikipedia.org/wiki/%C4%8Covjek" TargetMode="External"/><Relationship Id="rId1" Type="http://schemas.openxmlformats.org/officeDocument/2006/relationships/slideLayout" Target="../slideLayouts/slideLayout2.xml"/><Relationship Id="rId6" Type="http://schemas.openxmlformats.org/officeDocument/2006/relationships/hyperlink" Target="https://hr.m.wikipedia.org/wiki/Stanovni%C5%A1tvo_svijeta#cite_note-1" TargetMode="External"/><Relationship Id="rId5" Type="http://schemas.openxmlformats.org/officeDocument/2006/relationships/hyperlink" Target="https://hr.m.wikipedia.org/wiki/Ured_SAD_za_popis_stanovni%C5%A1tva" TargetMode="External"/><Relationship Id="rId10" Type="http://schemas.openxmlformats.org/officeDocument/2006/relationships/image" Target="../media/image19.png"/><Relationship Id="rId4" Type="http://schemas.openxmlformats.org/officeDocument/2006/relationships/hyperlink" Target="https://hr.m.wikipedia.org/w/index.php?title=Procjena&amp;action=edit&amp;redlink=1" TargetMode="Externa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hyperlink" Target="https://hr.m.wikipedia.org/wiki/UN" TargetMode="External"/><Relationship Id="rId13" Type="http://schemas.openxmlformats.org/officeDocument/2006/relationships/hyperlink" Target="https://hr.m.wikipedia.org/wiki/Dan_planeta_Zemlje#cite_note-2" TargetMode="External"/><Relationship Id="rId3" Type="http://schemas.openxmlformats.org/officeDocument/2006/relationships/hyperlink" Target="https://hr.m.wikipedia.org/w/index.php?title=Zastava_Zemlje&amp;action=edit&amp;redlink=1" TargetMode="External"/><Relationship Id="rId7" Type="http://schemas.openxmlformats.org/officeDocument/2006/relationships/hyperlink" Target="https://hr.m.wikipedia.org/wiki/1990" TargetMode="External"/><Relationship Id="rId12" Type="http://schemas.openxmlformats.org/officeDocument/2006/relationships/hyperlink" Target="https://hr.m.wikipedia.org/wiki/Dan_planeta_Zemlje#cite_note-1" TargetMode="External"/><Relationship Id="rId17" Type="http://schemas.openxmlformats.org/officeDocument/2006/relationships/hyperlink" Target="https://youtu.be/iO7TVFXjoOk" TargetMode="External"/><Relationship Id="rId2" Type="http://schemas.openxmlformats.org/officeDocument/2006/relationships/hyperlink" Target="https://hr.m.wikipedia.org/wiki/UNESCO" TargetMode="External"/><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hr.m.wikipedia.org/wiki/1969" TargetMode="External"/><Relationship Id="rId11" Type="http://schemas.openxmlformats.org/officeDocument/2006/relationships/hyperlink" Target="https://hr.m.wikipedia.org/wiki/Op%C4%87a_skup%C5%A1tina_Ujedinjenih_naroda" TargetMode="External"/><Relationship Id="rId5" Type="http://schemas.openxmlformats.org/officeDocument/2006/relationships/hyperlink" Target="https://hr.m.wikipedia.org/wiki/San_Francisco" TargetMode="External"/><Relationship Id="rId15" Type="http://schemas.openxmlformats.org/officeDocument/2006/relationships/image" Target="../media/image11.jpeg"/><Relationship Id="rId10" Type="http://schemas.openxmlformats.org/officeDocument/2006/relationships/hyperlink" Target="https://hr.m.wikipedia.org/wiki/Bolivija" TargetMode="External"/><Relationship Id="rId4" Type="http://schemas.openxmlformats.org/officeDocument/2006/relationships/hyperlink" Target="https://hr.m.wikipedia.org/wiki/21._o%C5%BEujka" TargetMode="External"/><Relationship Id="rId9" Type="http://schemas.openxmlformats.org/officeDocument/2006/relationships/hyperlink" Target="https://hr.m.wikipedia.org/wiki/Rio_de_Janeiro" TargetMode="External"/><Relationship Id="rId1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customXml" Target="../ink/ink1.xml"/><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6DF9C3-EE19-B94E-89C5-847B55782B88}"/>
              </a:ext>
            </a:extLst>
          </p:cNvPr>
          <p:cNvSpPr>
            <a:spLocks noGrp="1"/>
          </p:cNvSpPr>
          <p:nvPr>
            <p:ph type="ctrTitle"/>
          </p:nvPr>
        </p:nvSpPr>
        <p:spPr>
          <a:xfrm>
            <a:off x="321735" y="531628"/>
            <a:ext cx="6084381" cy="4740349"/>
          </a:xfrm>
          <a:noFill/>
        </p:spPr>
        <p:txBody>
          <a:bodyPr anchor="ctr">
            <a:noAutofit/>
          </a:bodyPr>
          <a:lstStyle/>
          <a:p>
            <a:r>
              <a:rPr lang="hr-HR" sz="8800">
                <a:solidFill>
                  <a:schemeClr val="accent1">
                    <a:lumMod val="50000"/>
                  </a:schemeClr>
                </a:solidFill>
                <a:latin typeface="Algerian" pitchFamily="82" charset="0"/>
              </a:rPr>
              <a:t>Naš planet Zemlja</a:t>
            </a:r>
            <a:endParaRPr lang="sr-Latn-RS" sz="8800">
              <a:solidFill>
                <a:schemeClr val="accent1">
                  <a:lumMod val="50000"/>
                </a:schemeClr>
              </a:solidFill>
              <a:latin typeface="Algerian" pitchFamily="82" charset="0"/>
            </a:endParaRPr>
          </a:p>
        </p:txBody>
      </p:sp>
      <p:pic>
        <p:nvPicPr>
          <p:cNvPr id="7" name="Graphic 6" descr="Earth Globe Americas">
            <a:extLst>
              <a:ext uri="{FF2B5EF4-FFF2-40B4-BE49-F238E27FC236}">
                <a16:creationId xmlns:a16="http://schemas.microsoft.com/office/drawing/2014/main" id="{CD9923DD-90C0-4C22-AA57-F7E59B06E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9772" y="933753"/>
            <a:ext cx="4990494" cy="4990494"/>
          </a:xfrm>
          <a:prstGeom prst="rect">
            <a:avLst/>
          </a:prstGeom>
        </p:spPr>
      </p:pic>
      <p:sp>
        <p:nvSpPr>
          <p:cNvPr id="4" name="TekstniOkvir 3">
            <a:extLst>
              <a:ext uri="{FF2B5EF4-FFF2-40B4-BE49-F238E27FC236}">
                <a16:creationId xmlns:a16="http://schemas.microsoft.com/office/drawing/2014/main" id="{87360AD8-8068-E34A-8E18-E5044CFF4753}"/>
              </a:ext>
            </a:extLst>
          </p:cNvPr>
          <p:cNvSpPr txBox="1"/>
          <p:nvPr/>
        </p:nvSpPr>
        <p:spPr>
          <a:xfrm flipH="1" flipV="1">
            <a:off x="4164419" y="4312388"/>
            <a:ext cx="1021611" cy="2545612"/>
          </a:xfrm>
          <a:prstGeom prst="rect">
            <a:avLst/>
          </a:prstGeom>
          <a:noFill/>
        </p:spPr>
        <p:txBody>
          <a:bodyPr wrap="square" rtlCol="0">
            <a:spAutoFit/>
          </a:bodyPr>
          <a:lstStyle/>
          <a:p>
            <a:pPr algn="l"/>
            <a:endParaRPr lang="sr-Latn-RS"/>
          </a:p>
        </p:txBody>
      </p:sp>
    </p:spTree>
    <p:extLst>
      <p:ext uri="{BB962C8B-B14F-4D97-AF65-F5344CB8AC3E}">
        <p14:creationId xmlns:p14="http://schemas.microsoft.com/office/powerpoint/2010/main" val="2184163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D85397-67F4-CE4A-85E6-C94883D83166}"/>
              </a:ext>
            </a:extLst>
          </p:cNvPr>
          <p:cNvSpPr>
            <a:spLocks noGrp="1"/>
          </p:cNvSpPr>
          <p:nvPr>
            <p:ph type="title"/>
          </p:nvPr>
        </p:nvSpPr>
        <p:spPr/>
        <p:txBody>
          <a:bodyPr/>
          <a:lstStyle/>
          <a:p>
            <a:r>
              <a:rPr lang="hr-HR">
                <a:latin typeface="Algerian" pitchFamily="82" charset="0"/>
              </a:rPr>
              <a:t>Stanovništvo</a:t>
            </a:r>
            <a:br>
              <a:rPr lang="hr-HR">
                <a:latin typeface="Algerian" pitchFamily="82" charset="0"/>
              </a:rPr>
            </a:br>
            <a:endParaRPr lang="sr-Latn-RS">
              <a:latin typeface="Algerian" pitchFamily="82" charset="0"/>
            </a:endParaRPr>
          </a:p>
        </p:txBody>
      </p:sp>
      <p:sp>
        <p:nvSpPr>
          <p:cNvPr id="3" name="Rezervirano mjesto sadržaja 2">
            <a:extLst>
              <a:ext uri="{FF2B5EF4-FFF2-40B4-BE49-F238E27FC236}">
                <a16:creationId xmlns:a16="http://schemas.microsoft.com/office/drawing/2014/main" id="{985A8A4D-CC62-9C49-A011-08FEA50732D3}"/>
              </a:ext>
            </a:extLst>
          </p:cNvPr>
          <p:cNvSpPr>
            <a:spLocks noGrp="1"/>
          </p:cNvSpPr>
          <p:nvPr>
            <p:ph idx="1"/>
          </p:nvPr>
        </p:nvSpPr>
        <p:spPr>
          <a:xfrm>
            <a:off x="677333" y="1346791"/>
            <a:ext cx="8794504" cy="4412511"/>
          </a:xfrm>
        </p:spPr>
        <p:txBody>
          <a:bodyPr>
            <a:normAutofit/>
          </a:bodyPr>
          <a:lstStyle/>
          <a:p>
            <a:pPr fontAlgn="base"/>
            <a:r>
              <a:rPr lang="hr-HR" b="1" i="0">
                <a:solidFill>
                  <a:srgbClr val="202122"/>
                </a:solidFill>
                <a:effectLst/>
                <a:latin typeface="Aharoni" panose="02010803020104030203" pitchFamily="2" charset="-79"/>
                <a:cs typeface="Aharoni" panose="02010803020104030203" pitchFamily="2" charset="-79"/>
              </a:rPr>
              <a:t>Svjetsko stanovništvo</a:t>
            </a:r>
            <a:r>
              <a:rPr lang="hr-HR" b="0" i="0">
                <a:solidFill>
                  <a:srgbClr val="202122"/>
                </a:solidFill>
                <a:effectLst/>
                <a:latin typeface="Aharoni" panose="02010803020104030203" pitchFamily="2" charset="-79"/>
                <a:cs typeface="Aharoni" panose="02010803020104030203" pitchFamily="2" charset="-79"/>
              </a:rPr>
              <a:t> ili </a:t>
            </a:r>
            <a:r>
              <a:rPr lang="hr-HR" b="1" i="0">
                <a:solidFill>
                  <a:srgbClr val="202122"/>
                </a:solidFill>
                <a:effectLst/>
                <a:latin typeface="Aharoni" panose="02010803020104030203" pitchFamily="2" charset="-79"/>
                <a:cs typeface="Aharoni" panose="02010803020104030203" pitchFamily="2" charset="-79"/>
              </a:rPr>
              <a:t>broj stanovnika svijeta</a:t>
            </a:r>
            <a:r>
              <a:rPr lang="hr-HR" b="0" i="0">
                <a:solidFill>
                  <a:srgbClr val="202122"/>
                </a:solidFill>
                <a:effectLst/>
                <a:latin typeface="Aharoni" panose="02010803020104030203" pitchFamily="2" charset="-79"/>
                <a:cs typeface="Aharoni" panose="02010803020104030203" pitchFamily="2" charset="-79"/>
              </a:rPr>
              <a:t> predstavlja ukupan broj živih </a:t>
            </a:r>
            <a:r>
              <a:rPr lang="hr-HR" b="0" i="0" u="none" strike="noStrike">
                <a:solidFill>
                  <a:srgbClr val="6B4BA1"/>
                </a:solidFill>
                <a:effectLst/>
                <a:latin typeface="Aharoni" panose="02010803020104030203" pitchFamily="2" charset="-79"/>
                <a:cs typeface="Aharoni" panose="02010803020104030203" pitchFamily="2" charset="-79"/>
                <a:hlinkClick r:id="rId2" tooltip="Čovjek"/>
              </a:rPr>
              <a:t>ljudi</a:t>
            </a:r>
            <a:r>
              <a:rPr lang="hr-HR" b="0" i="0">
                <a:solidFill>
                  <a:srgbClr val="202122"/>
                </a:solidFill>
                <a:effectLst/>
                <a:latin typeface="Aharoni" panose="02010803020104030203" pitchFamily="2" charset="-79"/>
                <a:cs typeface="Aharoni" panose="02010803020104030203" pitchFamily="2" charset="-79"/>
              </a:rPr>
              <a:t> na </a:t>
            </a:r>
            <a:r>
              <a:rPr lang="hr-HR" b="0" i="0" u="none" strike="noStrike">
                <a:solidFill>
                  <a:srgbClr val="6B4BA1"/>
                </a:solidFill>
                <a:effectLst/>
                <a:latin typeface="Aharoni" panose="02010803020104030203" pitchFamily="2" charset="-79"/>
                <a:cs typeface="Aharoni" panose="02010803020104030203" pitchFamily="2" charset="-79"/>
                <a:hlinkClick r:id="rId3" tooltip="Zemlja"/>
              </a:rPr>
              <a:t>Zemlji</a:t>
            </a:r>
            <a:r>
              <a:rPr lang="hr-HR" b="0" i="0">
                <a:solidFill>
                  <a:srgbClr val="202122"/>
                </a:solidFill>
                <a:effectLst/>
                <a:latin typeface="Aharoni" panose="02010803020104030203" pitchFamily="2" charset="-79"/>
                <a:cs typeface="Aharoni" panose="02010803020104030203" pitchFamily="2" charset="-79"/>
              </a:rPr>
              <a:t> u određenom trenutku. Prema </a:t>
            </a:r>
            <a:r>
              <a:rPr lang="hr-HR" b="0" i="0" u="none" strike="noStrike">
                <a:solidFill>
                  <a:srgbClr val="DD3333"/>
                </a:solidFill>
                <a:effectLst/>
                <a:latin typeface="Aharoni" panose="02010803020104030203" pitchFamily="2" charset="-79"/>
                <a:cs typeface="Aharoni" panose="02010803020104030203" pitchFamily="2" charset="-79"/>
                <a:hlinkClick r:id="rId4" tooltip="Procjena (stranica ne postoji)"/>
              </a:rPr>
              <a:t>procjenama</a:t>
            </a:r>
            <a:r>
              <a:rPr lang="hr-HR" b="0" i="0">
                <a:solidFill>
                  <a:srgbClr val="202122"/>
                </a:solidFill>
                <a:effectLst/>
                <a:latin typeface="Aharoni" panose="02010803020104030203" pitchFamily="2" charset="-79"/>
                <a:cs typeface="Aharoni" panose="02010803020104030203" pitchFamily="2" charset="-79"/>
              </a:rPr>
              <a:t> koje je objavio </a:t>
            </a:r>
            <a:r>
              <a:rPr lang="hr-HR" b="0" i="0" u="none" strike="noStrike">
                <a:solidFill>
                  <a:srgbClr val="6B4BA1"/>
                </a:solidFill>
                <a:effectLst/>
                <a:latin typeface="Aharoni" panose="02010803020104030203" pitchFamily="2" charset="-79"/>
                <a:cs typeface="Aharoni" panose="02010803020104030203" pitchFamily="2" charset="-79"/>
                <a:hlinkClick r:id="rId5" tooltip="Ured SAD za popis stanovništva"/>
              </a:rPr>
              <a:t>Ured SAD za popis stanovništva</a:t>
            </a:r>
            <a:r>
              <a:rPr lang="hr-HR" b="0" i="0">
                <a:solidFill>
                  <a:srgbClr val="202122"/>
                </a:solidFill>
                <a:effectLst/>
                <a:latin typeface="Aharoni" panose="02010803020104030203" pitchFamily="2" charset="-79"/>
                <a:cs typeface="Aharoni" panose="02010803020104030203" pitchFamily="2" charset="-79"/>
              </a:rPr>
              <a:t> </a:t>
            </a:r>
            <a:r>
              <a:rPr lang="hr-HR" b="0" i="0" u="none" strike="noStrike" baseline="30000">
                <a:solidFill>
                  <a:srgbClr val="6B4BA1"/>
                </a:solidFill>
                <a:effectLst/>
                <a:latin typeface="Aharoni" panose="02010803020104030203" pitchFamily="2" charset="-79"/>
                <a:cs typeface="Aharoni" panose="02010803020104030203" pitchFamily="2" charset="-79"/>
                <a:hlinkClick r:id="rId6"/>
              </a:rPr>
              <a:t>[1]</a:t>
            </a:r>
            <a:r>
              <a:rPr lang="hr-HR" b="0" i="0">
                <a:solidFill>
                  <a:srgbClr val="202122"/>
                </a:solidFill>
                <a:effectLst/>
                <a:latin typeface="Aharoni" panose="02010803020104030203" pitchFamily="2" charset="-79"/>
                <a:cs typeface="Aharoni" panose="02010803020104030203" pitchFamily="2" charset="-79"/>
              </a:rPr>
              <a:t>, stanovništvo Zemlje je doseglo broj od 7,49 </a:t>
            </a:r>
            <a:r>
              <a:rPr lang="hr-HR" b="0" i="0" u="none" strike="noStrike">
                <a:solidFill>
                  <a:srgbClr val="6B4BA1"/>
                </a:solidFill>
                <a:effectLst/>
                <a:latin typeface="Aharoni" panose="02010803020104030203" pitchFamily="2" charset="-79"/>
                <a:cs typeface="Aharoni" panose="02010803020104030203" pitchFamily="2" charset="-79"/>
                <a:hlinkClick r:id="rId7" tooltip="Milijarda"/>
              </a:rPr>
              <a:t>milijardi</a:t>
            </a:r>
            <a:r>
              <a:rPr lang="hr-HR" b="0" i="0">
                <a:solidFill>
                  <a:srgbClr val="202122"/>
                </a:solidFill>
                <a:effectLst/>
                <a:latin typeface="Aharoni" panose="02010803020104030203" pitchFamily="2" charset="-79"/>
                <a:cs typeface="Aharoni" panose="02010803020104030203" pitchFamily="2" charset="-79"/>
              </a:rPr>
              <a:t>. U skladu s takvim procjenama, ova brojka nastavlja rastom.</a:t>
            </a:r>
          </a:p>
          <a:p>
            <a:pPr fontAlgn="base"/>
            <a:r>
              <a:rPr lang="hr-HR" b="0" i="0">
                <a:solidFill>
                  <a:srgbClr val="54595D"/>
                </a:solidFill>
                <a:effectLst/>
                <a:latin typeface="Aharoni" panose="02010803020104030203" pitchFamily="2" charset="-79"/>
                <a:cs typeface="Aharoni" panose="02010803020104030203" pitchFamily="2" charset="-79"/>
              </a:rPr>
              <a:t>Rast stanovništva svijeta</a:t>
            </a:r>
          </a:p>
          <a:p>
            <a:pPr fontAlgn="base"/>
            <a:r>
              <a:rPr lang="hr-HR" b="0" i="0">
                <a:solidFill>
                  <a:srgbClr val="202122"/>
                </a:solidFill>
                <a:effectLst/>
                <a:latin typeface="Aharoni" panose="02010803020104030203" pitchFamily="2" charset="-79"/>
                <a:cs typeface="Aharoni" panose="02010803020104030203" pitchFamily="2" charset="-79"/>
              </a:rPr>
              <a:t>Danas živi oko petina svih ljudi koji su ikada živjeli. Prema nekim procjenama, danas u svijetu ima milijarda ljudi između 15 i 24 godine starosti</a:t>
            </a:r>
          </a:p>
          <a:p>
            <a:endParaRPr lang="sr-Latn-RS"/>
          </a:p>
        </p:txBody>
      </p:sp>
      <p:pic>
        <p:nvPicPr>
          <p:cNvPr id="4" name="Slika 4">
            <a:extLst>
              <a:ext uri="{FF2B5EF4-FFF2-40B4-BE49-F238E27FC236}">
                <a16:creationId xmlns:a16="http://schemas.microsoft.com/office/drawing/2014/main" id="{9E36A3F2-5FCA-E042-B5D2-75D9C0BD9F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3954" y="4163124"/>
            <a:ext cx="3804030" cy="2333369"/>
          </a:xfrm>
          <a:prstGeom prst="rect">
            <a:avLst/>
          </a:prstGeom>
        </p:spPr>
      </p:pic>
      <p:pic>
        <p:nvPicPr>
          <p:cNvPr id="6" name="Slika 6">
            <a:extLst>
              <a:ext uri="{FF2B5EF4-FFF2-40B4-BE49-F238E27FC236}">
                <a16:creationId xmlns:a16="http://schemas.microsoft.com/office/drawing/2014/main" id="{D99E7438-D1DC-2B44-B5BF-961F66BD25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8093" y="4163124"/>
            <a:ext cx="3364392" cy="2333369"/>
          </a:xfrm>
          <a:prstGeom prst="rect">
            <a:avLst/>
          </a:prstGeom>
        </p:spPr>
      </p:pic>
      <p:pic>
        <p:nvPicPr>
          <p:cNvPr id="8" name="Slika 7">
            <a:extLst>
              <a:ext uri="{FF2B5EF4-FFF2-40B4-BE49-F238E27FC236}">
                <a16:creationId xmlns:a16="http://schemas.microsoft.com/office/drawing/2014/main" id="{033EF7FF-BF3D-8443-91E8-CE770B501AB0}"/>
              </a:ext>
            </a:extLst>
          </p:cNvPr>
          <p:cNvPicPr>
            <a:picLocks noChangeAspect="1"/>
          </p:cNvPicPr>
          <p:nvPr/>
        </p:nvPicPr>
        <p:blipFill>
          <a:blip r:embed="rId10"/>
          <a:stretch>
            <a:fillRect/>
          </a:stretch>
        </p:blipFill>
        <p:spPr>
          <a:xfrm>
            <a:off x="889959" y="3804254"/>
            <a:ext cx="3105508" cy="3167618"/>
          </a:xfrm>
          <a:prstGeom prst="rect">
            <a:avLst/>
          </a:prstGeom>
        </p:spPr>
      </p:pic>
    </p:spTree>
    <p:extLst>
      <p:ext uri="{BB962C8B-B14F-4D97-AF65-F5344CB8AC3E}">
        <p14:creationId xmlns:p14="http://schemas.microsoft.com/office/powerpoint/2010/main" val="16162675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EB98FB-D946-F84D-A5C0-63CCEA014B1C}"/>
              </a:ext>
            </a:extLst>
          </p:cNvPr>
          <p:cNvSpPr>
            <a:spLocks noGrp="1"/>
          </p:cNvSpPr>
          <p:nvPr>
            <p:ph type="title"/>
          </p:nvPr>
        </p:nvSpPr>
        <p:spPr/>
        <p:txBody>
          <a:bodyPr/>
          <a:lstStyle/>
          <a:p>
            <a:r>
              <a:rPr lang="hr-HR">
                <a:latin typeface="Algerian" pitchFamily="82" charset="0"/>
              </a:rPr>
              <a:t>Udaljenost zemlje od sunca i ostalih planeta</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5983944D-45CF-634A-9966-C3E20A224902}"/>
              </a:ext>
            </a:extLst>
          </p:cNvPr>
          <p:cNvSpPr>
            <a:spLocks noGrp="1"/>
          </p:cNvSpPr>
          <p:nvPr>
            <p:ph idx="1"/>
          </p:nvPr>
        </p:nvSpPr>
        <p:spPr>
          <a:xfrm>
            <a:off x="677334" y="1930401"/>
            <a:ext cx="8596668" cy="3473792"/>
          </a:xfrm>
        </p:spPr>
        <p:txBody>
          <a:bodyPr>
            <a:normAutofit lnSpcReduction="10000"/>
          </a:bodyPr>
          <a:lstStyle/>
          <a:p>
            <a:r>
              <a:rPr lang="hr-HR" sz="2300" b="0" i="0">
                <a:solidFill>
                  <a:srgbClr val="000000"/>
                </a:solidFill>
                <a:effectLst/>
                <a:latin typeface="Aharoni" panose="02010803020104030203" pitchFamily="2" charset="-79"/>
                <a:cs typeface="Aharoni" panose="02010803020104030203" pitchFamily="2" charset="-79"/>
              </a:rPr>
              <a:t>Zanimljivo otkriće: Merkur je najbliži Zemlji, ali i svakom drugom planetu Sunčevog sustava</a:t>
            </a:r>
          </a:p>
          <a:p>
            <a:r>
              <a:rPr lang="hr-HR" b="0" i="0">
                <a:solidFill>
                  <a:srgbClr val="000000"/>
                </a:solidFill>
                <a:effectLst/>
                <a:latin typeface="Aharoni" panose="02010803020104030203" pitchFamily="2" charset="-79"/>
                <a:cs typeface="Aharoni" panose="02010803020104030203" pitchFamily="2" charset="-79"/>
              </a:rPr>
              <a:t>Istraživači su predstavili svoje rezultate ovog tjedna u časopisu ´Physics Today´. Objašnjavaju da naše metode izračuna koji je planet “najbliži” previše pojednostavljuje materiju, ali to nije jedini zaključak.</a:t>
            </a:r>
            <a:br>
              <a:rPr lang="hr-HR">
                <a:latin typeface="Aharoni" panose="02010803020104030203" pitchFamily="2" charset="-79"/>
                <a:cs typeface="Aharoni" panose="02010803020104030203" pitchFamily="2" charset="-79"/>
              </a:rPr>
            </a:br>
            <a:br>
              <a:rPr lang="hr-HR">
                <a:latin typeface="Aharoni" panose="02010803020104030203" pitchFamily="2" charset="-79"/>
                <a:cs typeface="Aharoni" panose="02010803020104030203" pitchFamily="2" charset="-79"/>
              </a:rPr>
            </a:br>
            <a:endParaRPr lang="hr-HR" b="0" i="0">
              <a:solidFill>
                <a:srgbClr val="000000"/>
              </a:solidFill>
              <a:effectLst/>
              <a:latin typeface="Aharoni" panose="02010803020104030203" pitchFamily="2" charset="-79"/>
              <a:cs typeface="Aharoni" panose="02010803020104030203" pitchFamily="2" charset="-79"/>
            </a:endParaRPr>
          </a:p>
          <a:p>
            <a:br>
              <a:rPr lang="hr-HR">
                <a:latin typeface="Aharoni" panose="02010803020104030203" pitchFamily="2" charset="-79"/>
                <a:cs typeface="Aharoni" panose="02010803020104030203" pitchFamily="2" charset="-79"/>
              </a:rPr>
            </a:br>
            <a:r>
              <a:rPr lang="hr-HR" b="0" i="0">
                <a:solidFill>
                  <a:srgbClr val="000000"/>
                </a:solidFill>
                <a:effectLst/>
                <a:latin typeface="Aharoni" panose="02010803020104030203" pitchFamily="2" charset="-79"/>
                <a:cs typeface="Aharoni" panose="02010803020104030203" pitchFamily="2" charset="-79"/>
              </a:rPr>
              <a:t>“Merkur je najbliži susjed, u prosjeku, svakom od ostalih sedam planeta u Sunčevom sustavu”, napisali su.</a:t>
            </a:r>
            <a:br>
              <a:rPr lang="hr-HR" b="0" i="0">
                <a:solidFill>
                  <a:srgbClr val="000000"/>
                </a:solidFill>
                <a:effectLst/>
                <a:latin typeface="system-ui"/>
              </a:rPr>
            </a:br>
            <a:br>
              <a:rPr lang="hr-HR" b="0" i="0">
                <a:solidFill>
                  <a:srgbClr val="000000"/>
                </a:solidFill>
                <a:effectLst/>
                <a:latin typeface="system-ui"/>
              </a:rPr>
            </a:br>
            <a:endParaRPr lang="sr-Latn-RS"/>
          </a:p>
        </p:txBody>
      </p:sp>
      <p:pic>
        <p:nvPicPr>
          <p:cNvPr id="4" name="Slika 4">
            <a:extLst>
              <a:ext uri="{FF2B5EF4-FFF2-40B4-BE49-F238E27FC236}">
                <a16:creationId xmlns:a16="http://schemas.microsoft.com/office/drawing/2014/main" id="{7725539F-9F4B-004B-AAFB-CDA33B2D7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010" y="5404193"/>
            <a:ext cx="2715781" cy="1398986"/>
          </a:xfrm>
          <a:prstGeom prst="rect">
            <a:avLst/>
          </a:prstGeom>
        </p:spPr>
      </p:pic>
      <p:pic>
        <p:nvPicPr>
          <p:cNvPr id="6" name="Slika 6">
            <a:extLst>
              <a:ext uri="{FF2B5EF4-FFF2-40B4-BE49-F238E27FC236}">
                <a16:creationId xmlns:a16="http://schemas.microsoft.com/office/drawing/2014/main" id="{73C22CA7-CA17-BF45-A01A-28B40053E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029" y="4969949"/>
            <a:ext cx="2482248" cy="1833230"/>
          </a:xfrm>
          <a:prstGeom prst="rect">
            <a:avLst/>
          </a:prstGeom>
        </p:spPr>
      </p:pic>
      <p:pic>
        <p:nvPicPr>
          <p:cNvPr id="8" name="Slika 8">
            <a:extLst>
              <a:ext uri="{FF2B5EF4-FFF2-40B4-BE49-F238E27FC236}">
                <a16:creationId xmlns:a16="http://schemas.microsoft.com/office/drawing/2014/main" id="{75F665F1-5B73-814E-8935-2FDE41179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82" y="122865"/>
            <a:ext cx="1573141" cy="4544631"/>
          </a:xfrm>
          <a:prstGeom prst="rect">
            <a:avLst/>
          </a:prstGeom>
        </p:spPr>
      </p:pic>
      <p:pic>
        <p:nvPicPr>
          <p:cNvPr id="5" name="Slika 6">
            <a:extLst>
              <a:ext uri="{FF2B5EF4-FFF2-40B4-BE49-F238E27FC236}">
                <a16:creationId xmlns:a16="http://schemas.microsoft.com/office/drawing/2014/main" id="{A7DFE6E8-4E92-414D-9BE6-BC2B74CF4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763" y="4969949"/>
            <a:ext cx="3880293" cy="1697863"/>
          </a:xfrm>
          <a:prstGeom prst="rect">
            <a:avLst/>
          </a:prstGeom>
        </p:spPr>
      </p:pic>
    </p:spTree>
    <p:extLst>
      <p:ext uri="{BB962C8B-B14F-4D97-AF65-F5344CB8AC3E}">
        <p14:creationId xmlns:p14="http://schemas.microsoft.com/office/powerpoint/2010/main" val="11565932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C51A02-46A4-8B44-9387-49FCBD8EADA3}"/>
              </a:ext>
            </a:extLst>
          </p:cNvPr>
          <p:cNvSpPr>
            <a:spLocks noGrp="1"/>
          </p:cNvSpPr>
          <p:nvPr>
            <p:ph type="title"/>
          </p:nvPr>
        </p:nvSpPr>
        <p:spPr/>
        <p:txBody>
          <a:bodyPr/>
          <a:lstStyle/>
          <a:p>
            <a:r>
              <a:rPr lang="hr-HR">
                <a:latin typeface="Algerian" pitchFamily="82" charset="0"/>
              </a:rPr>
              <a:t>Ponovimo naučeno</a:t>
            </a:r>
            <a:endParaRPr lang="sr-Latn-RS">
              <a:latin typeface="Algerian" pitchFamily="82" charset="0"/>
            </a:endParaRPr>
          </a:p>
        </p:txBody>
      </p:sp>
      <p:graphicFrame>
        <p:nvGraphicFramePr>
          <p:cNvPr id="4" name="Tablica 4">
            <a:extLst>
              <a:ext uri="{FF2B5EF4-FFF2-40B4-BE49-F238E27FC236}">
                <a16:creationId xmlns:a16="http://schemas.microsoft.com/office/drawing/2014/main" id="{F947A567-62D0-344A-8F5F-220507982692}"/>
              </a:ext>
            </a:extLst>
          </p:cNvPr>
          <p:cNvGraphicFramePr>
            <a:graphicFrameLocks noGrp="1"/>
          </p:cNvGraphicFramePr>
          <p:nvPr>
            <p:ph idx="1"/>
            <p:extLst>
              <p:ext uri="{D42A27DB-BD31-4B8C-83A1-F6EECF244321}">
                <p14:modId xmlns:p14="http://schemas.microsoft.com/office/powerpoint/2010/main" val="3765511083"/>
              </p:ext>
            </p:extLst>
          </p:nvPr>
        </p:nvGraphicFramePr>
        <p:xfrm>
          <a:off x="677863" y="2160587"/>
          <a:ext cx="8596311" cy="4370791"/>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851144395"/>
                    </a:ext>
                  </a:extLst>
                </a:gridCol>
                <a:gridCol w="2865437">
                  <a:extLst>
                    <a:ext uri="{9D8B030D-6E8A-4147-A177-3AD203B41FA5}">
                      <a16:colId xmlns:a16="http://schemas.microsoft.com/office/drawing/2014/main" val="1689254054"/>
                    </a:ext>
                  </a:extLst>
                </a:gridCol>
                <a:gridCol w="2865437">
                  <a:extLst>
                    <a:ext uri="{9D8B030D-6E8A-4147-A177-3AD203B41FA5}">
                      <a16:colId xmlns:a16="http://schemas.microsoft.com/office/drawing/2014/main" val="4180462287"/>
                    </a:ext>
                  </a:extLst>
                </a:gridCol>
              </a:tblGrid>
              <a:tr h="1444711">
                <a:tc>
                  <a:txBody>
                    <a:bodyPr/>
                    <a:lstStyle/>
                    <a:p>
                      <a:r>
                        <a:rPr lang="hr-HR"/>
                        <a:t>Koliki udio MORA je na Zemlji, te SLATKE vode na Zemlji?</a:t>
                      </a:r>
                      <a:endParaRPr lang="sr-Latn-RS"/>
                    </a:p>
                  </a:txBody>
                  <a:tcPr/>
                </a:tc>
                <a:tc>
                  <a:txBody>
                    <a:bodyPr/>
                    <a:lstStyle/>
                    <a:p>
                      <a:r>
                        <a:rPr lang="hr-HR"/>
                        <a:t>Možeš li odrediti koliko je stanovnika na Zemlji?</a:t>
                      </a:r>
                      <a:endParaRPr lang="sr-Latn-RS"/>
                    </a:p>
                  </a:txBody>
                  <a:tcPr/>
                </a:tc>
                <a:tc>
                  <a:txBody>
                    <a:bodyPr/>
                    <a:lstStyle/>
                    <a:p>
                      <a:r>
                        <a:rPr lang="hr-HR"/>
                        <a:t>Zašto obilježava ko dan planeta Zemlje?</a:t>
                      </a:r>
                    </a:p>
                    <a:p>
                      <a:r>
                        <a:rPr lang="hr-HR"/>
                        <a:t>Odgovor obrazloži.</a:t>
                      </a:r>
                    </a:p>
                    <a:p>
                      <a:endParaRPr lang="sr-Latn-RS"/>
                    </a:p>
                  </a:txBody>
                  <a:tcPr/>
                </a:tc>
                <a:extLst>
                  <a:ext uri="{0D108BD9-81ED-4DB2-BD59-A6C34878D82A}">
                    <a16:rowId xmlns:a16="http://schemas.microsoft.com/office/drawing/2014/main" val="344162440"/>
                  </a:ext>
                </a:extLst>
              </a:tr>
              <a:tr h="1444711">
                <a:tc>
                  <a:txBody>
                    <a:bodyPr/>
                    <a:lstStyle/>
                    <a:p>
                      <a:r>
                        <a:rPr lang="hr-HR"/>
                        <a:t>Mora 29%.    DA</a:t>
                      </a:r>
                    </a:p>
                    <a:p>
                      <a:endParaRPr lang="hr-HR"/>
                    </a:p>
                    <a:p>
                      <a:endParaRPr lang="hr-HR"/>
                    </a:p>
                    <a:p>
                      <a:r>
                        <a:rPr lang="hr-HR"/>
                        <a:t>                   NE</a:t>
                      </a:r>
                      <a:endParaRPr lang="sr-Latn-RS"/>
                    </a:p>
                  </a:txBody>
                  <a:tcPr/>
                </a:tc>
                <a:tc>
                  <a:txBody>
                    <a:bodyPr/>
                    <a:lstStyle/>
                    <a:p>
                      <a:r>
                        <a:rPr lang="hr-HR"/>
                        <a:t>Hmm….   90870 milijardi
 </a:t>
                      </a:r>
                    </a:p>
                    <a:p>
                      <a:r>
                        <a:rPr lang="hr-HR"/>
                        <a:t>Tvoj odgovor:</a:t>
                      </a:r>
                    </a:p>
                    <a:p>
                      <a:r>
                        <a:rPr lang="hr-HR"/>
                        <a:t>______________________</a:t>
                      </a:r>
                      <a:endParaRPr lang="sr-Latn-RS"/>
                    </a:p>
                  </a:txBody>
                  <a:tcPr/>
                </a:tc>
                <a:tc>
                  <a:txBody>
                    <a:bodyPr/>
                    <a:lstStyle/>
                    <a:p>
                      <a:r>
                        <a:rPr lang="hr-HR"/>
                        <a:t>Tvoj odgovor:</a:t>
                      </a:r>
                    </a:p>
                    <a:p>
                      <a:r>
                        <a:rPr lang="hr-HR"/>
                        <a:t>________________________________________________________________________________________</a:t>
                      </a:r>
                    </a:p>
                  </a:txBody>
                  <a:tcPr/>
                </a:tc>
                <a:extLst>
                  <a:ext uri="{0D108BD9-81ED-4DB2-BD59-A6C34878D82A}">
                    <a16:rowId xmlns:a16="http://schemas.microsoft.com/office/drawing/2014/main" val="2860519843"/>
                  </a:ext>
                </a:extLst>
              </a:tr>
              <a:tr h="1444711">
                <a:tc>
                  <a:txBody>
                    <a:bodyPr/>
                    <a:lstStyle/>
                    <a:p>
                      <a:r>
                        <a:rPr lang="hr-HR"/>
                        <a:t>Slatke 3%.      DA</a:t>
                      </a:r>
                    </a:p>
                    <a:p>
                      <a:endParaRPr lang="hr-HR"/>
                    </a:p>
                    <a:p>
                      <a:endParaRPr lang="hr-HR"/>
                    </a:p>
                    <a:p>
                      <a:r>
                        <a:rPr lang="hr-HR"/>
                        <a:t>                     NE</a:t>
                      </a:r>
                      <a:endParaRPr lang="sr-Latn-RS"/>
                    </a:p>
                  </a:txBody>
                  <a:tcPr/>
                </a:tc>
                <a:tc>
                  <a:txBody>
                    <a:bodyPr/>
                    <a:lstStyle/>
                    <a:p>
                      <a:r>
                        <a:rPr lang="hr-HR"/>
                        <a:t>Hmm….   Neznam ovo riješiti.</a:t>
                      </a:r>
                    </a:p>
                    <a:p>
                      <a:endParaRPr lang="hr-HR"/>
                    </a:p>
                    <a:p>
                      <a:r>
                        <a:rPr lang="hr-HR"/>
                        <a:t>Tvoj odgovor:</a:t>
                      </a:r>
                    </a:p>
                    <a:p>
                      <a:r>
                        <a:rPr lang="hr-HR"/>
                        <a:t>______________________</a:t>
                      </a:r>
                    </a:p>
                  </a:txBody>
                  <a:tcPr/>
                </a:tc>
                <a:tc>
                  <a:txBody>
                    <a:bodyPr/>
                    <a:lstStyle/>
                    <a:p>
                      <a:r>
                        <a:rPr lang="hr-HR"/>
                        <a:t>Moj odgovor:</a:t>
                      </a:r>
                    </a:p>
                    <a:p>
                      <a:r>
                        <a:rPr lang="hr-HR"/>
                        <a:t>Naša planeta Zemlja ima i svoj rođendan, zato joj ga zajedno s njom proslavimo.</a:t>
                      </a:r>
                      <a:endParaRPr lang="sr-Latn-RS"/>
                    </a:p>
                  </a:txBody>
                  <a:tcPr/>
                </a:tc>
                <a:extLst>
                  <a:ext uri="{0D108BD9-81ED-4DB2-BD59-A6C34878D82A}">
                    <a16:rowId xmlns:a16="http://schemas.microsoft.com/office/drawing/2014/main" val="4037648429"/>
                  </a:ext>
                </a:extLst>
              </a:tr>
            </a:tbl>
          </a:graphicData>
        </a:graphic>
      </p:graphicFrame>
      <p:pic>
        <p:nvPicPr>
          <p:cNvPr id="3" name="Slika 4">
            <a:extLst>
              <a:ext uri="{FF2B5EF4-FFF2-40B4-BE49-F238E27FC236}">
                <a16:creationId xmlns:a16="http://schemas.microsoft.com/office/drawing/2014/main" id="{37634A1C-7260-594B-BB39-61D4F6826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128" y="163246"/>
            <a:ext cx="5894849" cy="1882248"/>
          </a:xfrm>
          <a:prstGeom prst="rect">
            <a:avLst/>
          </a:prstGeom>
        </p:spPr>
      </p:pic>
      <p:pic>
        <p:nvPicPr>
          <p:cNvPr id="6" name="Slika 6">
            <a:extLst>
              <a:ext uri="{FF2B5EF4-FFF2-40B4-BE49-F238E27FC236}">
                <a16:creationId xmlns:a16="http://schemas.microsoft.com/office/drawing/2014/main" id="{4C029959-09A7-724D-9061-A50187CB9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907" y="2160587"/>
            <a:ext cx="2717209" cy="4423083"/>
          </a:xfrm>
          <a:prstGeom prst="rect">
            <a:avLst/>
          </a:prstGeom>
        </p:spPr>
      </p:pic>
    </p:spTree>
    <p:extLst>
      <p:ext uri="{BB962C8B-B14F-4D97-AF65-F5344CB8AC3E}">
        <p14:creationId xmlns:p14="http://schemas.microsoft.com/office/powerpoint/2010/main" val="16428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57CE2D-D2E3-164C-A3F6-B2FE7A8BB5DE}"/>
              </a:ext>
            </a:extLst>
          </p:cNvPr>
          <p:cNvSpPr>
            <a:spLocks noGrp="1"/>
          </p:cNvSpPr>
          <p:nvPr>
            <p:ph type="title"/>
          </p:nvPr>
        </p:nvSpPr>
        <p:spPr/>
        <p:txBody>
          <a:bodyPr/>
          <a:lstStyle/>
          <a:p>
            <a:r>
              <a:rPr lang="hr-HR">
                <a:latin typeface="Algerian" pitchFamily="82" charset="0"/>
              </a:rPr>
              <a:t>Zapišimo u bilježnicu</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A69B0CEB-8999-E74B-9521-BD69D3E43A97}"/>
              </a:ext>
            </a:extLst>
          </p:cNvPr>
          <p:cNvSpPr>
            <a:spLocks noGrp="1"/>
          </p:cNvSpPr>
          <p:nvPr>
            <p:ph idx="1"/>
          </p:nvPr>
        </p:nvSpPr>
        <p:spPr/>
        <p:txBody>
          <a:bodyPr/>
          <a:lstStyle/>
          <a:p>
            <a:r>
              <a:rPr lang="hr-HR">
                <a:solidFill>
                  <a:srgbClr val="4CF5F9"/>
                </a:solidFill>
              </a:rPr>
              <a:t>Udio mora </a:t>
            </a:r>
            <a:r>
              <a:rPr lang="hr-HR"/>
              <a:t>na Zemlji: 71%</a:t>
            </a:r>
          </a:p>
          <a:p>
            <a:r>
              <a:rPr lang="hr-HR">
                <a:solidFill>
                  <a:srgbClr val="4CF5F9"/>
                </a:solidFill>
              </a:rPr>
              <a:t>Udio kopna</a:t>
            </a:r>
            <a:r>
              <a:rPr lang="hr-HR"/>
              <a:t> na Zemlji: 29%</a:t>
            </a:r>
          </a:p>
          <a:p>
            <a:r>
              <a:rPr lang="hr-HR"/>
              <a:t>Slane vode: 97%</a:t>
            </a:r>
          </a:p>
          <a:p>
            <a:r>
              <a:rPr lang="hr-HR"/>
              <a:t>Slatke vode: 3%</a:t>
            </a:r>
          </a:p>
          <a:p>
            <a:r>
              <a:rPr lang="hr-HR">
                <a:solidFill>
                  <a:srgbClr val="4CF5F9"/>
                </a:solidFill>
              </a:rPr>
              <a:t>UDALJENOST ZEMLJE</a:t>
            </a:r>
          </a:p>
          <a:p>
            <a:r>
              <a:rPr lang="hr-HR"/>
              <a:t>Zemlja je udaljena 149,6 milijuna km.</a:t>
            </a:r>
          </a:p>
          <a:p>
            <a:endParaRPr lang="sr-Latn-RS"/>
          </a:p>
        </p:txBody>
      </p:sp>
      <p:graphicFrame>
        <p:nvGraphicFramePr>
          <p:cNvPr id="4" name="Tablica 4">
            <a:extLst>
              <a:ext uri="{FF2B5EF4-FFF2-40B4-BE49-F238E27FC236}">
                <a16:creationId xmlns:a16="http://schemas.microsoft.com/office/drawing/2014/main" id="{260DFD79-4ED8-B242-BBDA-66D136B70744}"/>
              </a:ext>
            </a:extLst>
          </p:cNvPr>
          <p:cNvGraphicFramePr>
            <a:graphicFrameLocks noGrp="1"/>
          </p:cNvGraphicFramePr>
          <p:nvPr>
            <p:extLst>
              <p:ext uri="{D42A27DB-BD31-4B8C-83A1-F6EECF244321}">
                <p14:modId xmlns:p14="http://schemas.microsoft.com/office/powerpoint/2010/main" val="3371154858"/>
              </p:ext>
            </p:extLst>
          </p:nvPr>
        </p:nvGraphicFramePr>
        <p:xfrm>
          <a:off x="995326" y="4928842"/>
          <a:ext cx="8127999" cy="1920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86194765"/>
                    </a:ext>
                  </a:extLst>
                </a:gridCol>
                <a:gridCol w="2709333">
                  <a:extLst>
                    <a:ext uri="{9D8B030D-6E8A-4147-A177-3AD203B41FA5}">
                      <a16:colId xmlns:a16="http://schemas.microsoft.com/office/drawing/2014/main" val="3741535554"/>
                    </a:ext>
                  </a:extLst>
                </a:gridCol>
                <a:gridCol w="2709333">
                  <a:extLst>
                    <a:ext uri="{9D8B030D-6E8A-4147-A177-3AD203B41FA5}">
                      <a16:colId xmlns:a16="http://schemas.microsoft.com/office/drawing/2014/main" val="1596909826"/>
                    </a:ext>
                  </a:extLst>
                </a:gridCol>
              </a:tblGrid>
              <a:tr h="370840">
                <a:tc>
                  <a:txBody>
                    <a:bodyPr/>
                    <a:lstStyle/>
                    <a:p>
                      <a:r>
                        <a:rPr lang="hr-HR"/>
                        <a:t>STANOVNIŠTVO</a:t>
                      </a:r>
                      <a:endParaRPr lang="sr-Latn-RS"/>
                    </a:p>
                  </a:txBody>
                  <a:tcPr/>
                </a:tc>
                <a:tc>
                  <a:txBody>
                    <a:bodyPr/>
                    <a:lstStyle/>
                    <a:p>
                      <a:r>
                        <a:rPr lang="hr-HR"/>
                        <a:t>DAN PLANETA ZEMLJE</a:t>
                      </a:r>
                      <a:endParaRPr lang="sr-Latn-RS"/>
                    </a:p>
                  </a:txBody>
                  <a:tcPr/>
                </a:tc>
                <a:tc>
                  <a:txBody>
                    <a:bodyPr/>
                    <a:lstStyle/>
                    <a:p>
                      <a:r>
                        <a:rPr lang="hr-HR"/>
                        <a:t>OČUVANJE PLANETA ZEMLJE</a:t>
                      </a:r>
                      <a:endParaRPr lang="sr-Latn-RS"/>
                    </a:p>
                  </a:txBody>
                  <a:tcPr/>
                </a:tc>
                <a:extLst>
                  <a:ext uri="{0D108BD9-81ED-4DB2-BD59-A6C34878D82A}">
                    <a16:rowId xmlns:a16="http://schemas.microsoft.com/office/drawing/2014/main" val="3530524051"/>
                  </a:ext>
                </a:extLst>
              </a:tr>
              <a:tr h="370840">
                <a:tc>
                  <a:txBody>
                    <a:bodyPr/>
                    <a:lstStyle/>
                    <a:p>
                      <a:r>
                        <a:rPr lang="hr-HR"/>
                        <a:t>Ima više od 7,49 stanovnika</a:t>
                      </a:r>
                      <a:endParaRPr lang="sr-Latn-RS"/>
                    </a:p>
                  </a:txBody>
                  <a:tcPr/>
                </a:tc>
                <a:tc>
                  <a:txBody>
                    <a:bodyPr/>
                    <a:lstStyle/>
                    <a:p>
                      <a:r>
                        <a:rPr lang="hr-HR"/>
                        <a:t>Rođendan planeti Zemlji</a:t>
                      </a:r>
                      <a:endParaRPr lang="sr-Latn-RS"/>
                    </a:p>
                  </a:txBody>
                  <a:tcPr/>
                </a:tc>
                <a:tc>
                  <a:txBody>
                    <a:bodyPr/>
                    <a:lstStyle/>
                    <a:p>
                      <a:r>
                        <a:rPr lang="hr-HR"/>
                        <a:t>Čuvajmo je da se ne razboli</a:t>
                      </a:r>
                      <a:endParaRPr lang="sr-Latn-RS"/>
                    </a:p>
                  </a:txBody>
                  <a:tcPr/>
                </a:tc>
                <a:extLst>
                  <a:ext uri="{0D108BD9-81ED-4DB2-BD59-A6C34878D82A}">
                    <a16:rowId xmlns:a16="http://schemas.microsoft.com/office/drawing/2014/main" val="3181931242"/>
                  </a:ext>
                </a:extLst>
              </a:tr>
              <a:tr h="370840">
                <a:tc>
                  <a:txBody>
                    <a:bodyPr/>
                    <a:lstStyle/>
                    <a:p>
                      <a:r>
                        <a:rPr lang="hr-HR"/>
                        <a:t>Diljem svijeta</a:t>
                      </a:r>
                      <a:endParaRPr lang="sr-Latn-RS"/>
                    </a:p>
                  </a:txBody>
                  <a:tcPr/>
                </a:tc>
                <a:tc>
                  <a:txBody>
                    <a:bodyPr/>
                    <a:lstStyle/>
                    <a:p>
                      <a:r>
                        <a:rPr lang="hr-HR"/>
                        <a:t>Slavimo ga svi!</a:t>
                      </a:r>
                      <a:endParaRPr lang="sr-Latn-RS"/>
                    </a:p>
                  </a:txBody>
                  <a:tcPr/>
                </a:tc>
                <a:tc>
                  <a:txBody>
                    <a:bodyPr/>
                    <a:lstStyle/>
                    <a:p>
                      <a:r>
                        <a:rPr lang="hr-HR"/>
                        <a:t>Jer ćemo i mi biti bolesni!</a:t>
                      </a:r>
                      <a:endParaRPr lang="sr-Latn-RS"/>
                    </a:p>
                  </a:txBody>
                  <a:tcPr/>
                </a:tc>
                <a:extLst>
                  <a:ext uri="{0D108BD9-81ED-4DB2-BD59-A6C34878D82A}">
                    <a16:rowId xmlns:a16="http://schemas.microsoft.com/office/drawing/2014/main" val="1228677866"/>
                  </a:ext>
                </a:extLst>
              </a:tr>
            </a:tbl>
          </a:graphicData>
        </a:graphic>
      </p:graphicFrame>
      <p:pic>
        <p:nvPicPr>
          <p:cNvPr id="6" name="Slika 6">
            <a:extLst>
              <a:ext uri="{FF2B5EF4-FFF2-40B4-BE49-F238E27FC236}">
                <a16:creationId xmlns:a16="http://schemas.microsoft.com/office/drawing/2014/main" id="{B820B937-63F4-5543-A5B3-C449F6A4A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2" y="1098918"/>
            <a:ext cx="2800186" cy="2872968"/>
          </a:xfrm>
          <a:prstGeom prst="ellipse">
            <a:avLst/>
          </a:prstGeom>
          <a:ln>
            <a:noFill/>
          </a:ln>
          <a:effectLst>
            <a:softEdge rad="112500"/>
          </a:effectLst>
        </p:spPr>
      </p:pic>
      <p:pic>
        <p:nvPicPr>
          <p:cNvPr id="8" name="Slika 8">
            <a:extLst>
              <a:ext uri="{FF2B5EF4-FFF2-40B4-BE49-F238E27FC236}">
                <a16:creationId xmlns:a16="http://schemas.microsoft.com/office/drawing/2014/main" id="{66B7444B-ED01-D045-88D3-457276A49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876" y="475822"/>
            <a:ext cx="3772590" cy="21855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Slika 10">
            <a:extLst>
              <a:ext uri="{FF2B5EF4-FFF2-40B4-BE49-F238E27FC236}">
                <a16:creationId xmlns:a16="http://schemas.microsoft.com/office/drawing/2014/main" id="{34972169-6D6D-8946-AAF4-95A479387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698" y="2904134"/>
            <a:ext cx="3089350" cy="19096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669038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1" presetClass="entr" presetSubtype="1" fill="hold" nodeType="clickEffect">
                                  <p:stCondLst>
                                    <p:cond delay="0"/>
                                  </p:stCondLst>
                                  <p:childTnLst>
                                    <p:set>
                                      <p:cBhvr>
                                        <p:cTn id="119" dur="1" fill="hold">
                                          <p:stCondLst>
                                            <p:cond delay="0"/>
                                          </p:stCondLst>
                                        </p:cTn>
                                        <p:tgtEl>
                                          <p:spTgt spid="4"/>
                                        </p:tgtEl>
                                        <p:attrNameLst>
                                          <p:attrName>style.visibility</p:attrName>
                                        </p:attrNameLst>
                                      </p:cBhvr>
                                      <p:to>
                                        <p:strVal val="visible"/>
                                      </p:to>
                                    </p:set>
                                    <p:animEffect transition="in" filter="wheel(1)">
                                      <p:cBhvr>
                                        <p:cTn id="120" dur="20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10" fill="hold" nodeType="click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randombar(horizontal)">
                                      <p:cBhvr>
                                        <p:cTn id="125" dur="500"/>
                                        <p:tgtEl>
                                          <p:spTgt spid="6"/>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randombar(horizontal)">
                                      <p:cBhvr>
                                        <p:cTn id="130" dur="500"/>
                                        <p:tgtEl>
                                          <p:spTgt spid="8"/>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randombar(horizontal)">
                                      <p:cBhvr>
                                        <p:cTn id="1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DBF8F-4C98-5342-B985-C637697B875F}"/>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BC5AFB9E-3229-3142-809E-99906CD59A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6423"/>
          </a:xfrm>
        </p:spPr>
      </p:pic>
    </p:spTree>
    <p:extLst>
      <p:ext uri="{BB962C8B-B14F-4D97-AF65-F5344CB8AC3E}">
        <p14:creationId xmlns:p14="http://schemas.microsoft.com/office/powerpoint/2010/main" val="2307496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34AFA3-5D40-1F4E-9BF6-CFF3594C044C}"/>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5D97CB45-9DD6-2D4F-8BEC-DBAA7399C0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2511" cy="6856538"/>
          </a:xfrm>
        </p:spPr>
      </p:pic>
    </p:spTree>
    <p:extLst>
      <p:ext uri="{BB962C8B-B14F-4D97-AF65-F5344CB8AC3E}">
        <p14:creationId xmlns:p14="http://schemas.microsoft.com/office/powerpoint/2010/main" val="169048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41EC0B-2986-1C4C-91FE-0F93AEE7C85E}"/>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D95D2848-34A2-594B-A382-620371393D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6330"/>
          </a:xfrm>
        </p:spPr>
      </p:pic>
    </p:spTree>
    <p:extLst>
      <p:ext uri="{BB962C8B-B14F-4D97-AF65-F5344CB8AC3E}">
        <p14:creationId xmlns:p14="http://schemas.microsoft.com/office/powerpoint/2010/main" val="2567141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2C96FB-1455-6A4D-9669-E7345617D7D9}"/>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C253652B-A265-A747-B435-1B931E12DA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744" y="-13420"/>
            <a:ext cx="12271744" cy="6871420"/>
          </a:xfrm>
        </p:spPr>
      </p:pic>
    </p:spTree>
    <p:extLst>
      <p:ext uri="{BB962C8B-B14F-4D97-AF65-F5344CB8AC3E}">
        <p14:creationId xmlns:p14="http://schemas.microsoft.com/office/powerpoint/2010/main" val="141146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101F86-97FC-0847-9D09-02AF2C77C6D4}"/>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A2C4F693-A60D-234A-B654-AF8516CB3D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881243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81FD70-93E0-F54C-A671-3BB3A07F911D}"/>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FBF58EC2-69ED-2A4E-A01C-57526E94D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340"/>
            <a:ext cx="12192000" cy="6865340"/>
          </a:xfrm>
        </p:spPr>
      </p:pic>
    </p:spTree>
    <p:extLst>
      <p:ext uri="{BB962C8B-B14F-4D97-AF65-F5344CB8AC3E}">
        <p14:creationId xmlns:p14="http://schemas.microsoft.com/office/powerpoint/2010/main" val="2060199803"/>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04D707-C961-754C-8056-345380DA3FE1}"/>
              </a:ext>
            </a:extLst>
          </p:cNvPr>
          <p:cNvSpPr>
            <a:spLocks noGrp="1"/>
          </p:cNvSpPr>
          <p:nvPr>
            <p:ph type="title"/>
          </p:nvPr>
        </p:nvSpPr>
        <p:spPr/>
        <p:txBody>
          <a:bodyPr/>
          <a:lstStyle/>
          <a:p>
            <a:endParaRPr lang="sr-Latn-RS"/>
          </a:p>
        </p:txBody>
      </p:sp>
      <p:pic>
        <p:nvPicPr>
          <p:cNvPr id="4" name="Slika 4">
            <a:extLst>
              <a:ext uri="{FF2B5EF4-FFF2-40B4-BE49-F238E27FC236}">
                <a16:creationId xmlns:a16="http://schemas.microsoft.com/office/drawing/2014/main" id="{10FB74EC-E805-4E44-ABCA-6F230D94CE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9412"/>
            <a:ext cx="12192000" cy="7007412"/>
          </a:xfrm>
        </p:spPr>
      </p:pic>
    </p:spTree>
    <p:extLst>
      <p:ext uri="{BB962C8B-B14F-4D97-AF65-F5344CB8AC3E}">
        <p14:creationId xmlns:p14="http://schemas.microsoft.com/office/powerpoint/2010/main" val="4126795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119C6EE-168B-B14A-9E94-E8F64A054445}"/>
              </a:ext>
            </a:extLst>
          </p:cNvPr>
          <p:cNvSpPr>
            <a:spLocks noGrp="1"/>
          </p:cNvSpPr>
          <p:nvPr>
            <p:ph idx="1"/>
          </p:nvPr>
        </p:nvSpPr>
        <p:spPr>
          <a:xfrm>
            <a:off x="2844208" y="2215117"/>
            <a:ext cx="2985977" cy="1541721"/>
          </a:xfrm>
        </p:spPr>
        <p:txBody>
          <a:bodyPr>
            <a:normAutofit lnSpcReduction="10000"/>
          </a:bodyPr>
          <a:lstStyle/>
          <a:p>
            <a:pPr marL="0" indent="0">
              <a:buNone/>
            </a:pPr>
            <a:r>
              <a:rPr lang="hr-HR" sz="9600">
                <a:solidFill>
                  <a:srgbClr val="FF0000"/>
                </a:solidFill>
              </a:rPr>
              <a:t>🤩</a:t>
            </a:r>
            <a:endParaRPr lang="sr-Latn-RS" sz="9600">
              <a:solidFill>
                <a:srgbClr val="FF0000"/>
              </a:solidFill>
            </a:endParaRPr>
          </a:p>
        </p:txBody>
      </p:sp>
      <p:sp>
        <p:nvSpPr>
          <p:cNvPr id="4" name="TekstniOkvir 3">
            <a:extLst>
              <a:ext uri="{FF2B5EF4-FFF2-40B4-BE49-F238E27FC236}">
                <a16:creationId xmlns:a16="http://schemas.microsoft.com/office/drawing/2014/main" id="{CF11ECDF-CA15-9F40-BAE6-CC5396DFEF7A}"/>
              </a:ext>
            </a:extLst>
          </p:cNvPr>
          <p:cNvSpPr txBox="1"/>
          <p:nvPr/>
        </p:nvSpPr>
        <p:spPr>
          <a:xfrm>
            <a:off x="-66002" y="410765"/>
            <a:ext cx="12192000" cy="1107996"/>
          </a:xfrm>
          <a:prstGeom prst="rect">
            <a:avLst/>
          </a:prstGeom>
          <a:noFill/>
        </p:spPr>
        <p:txBody>
          <a:bodyPr wrap="square" rtlCol="0">
            <a:spAutoFit/>
          </a:bodyPr>
          <a:lstStyle/>
          <a:p>
            <a:pPr algn="l"/>
            <a:r>
              <a:rPr lang="hr-HR" sz="6600">
                <a:solidFill>
                  <a:schemeClr val="accent5">
                    <a:lumMod val="75000"/>
                  </a:schemeClr>
                </a:solidFill>
                <a:latin typeface="Algerian" pitchFamily="82" charset="0"/>
              </a:rPr>
              <a:t>Zahvaljujem na podršci!</a:t>
            </a:r>
            <a:endParaRPr lang="sr-Latn-RS" sz="6600">
              <a:solidFill>
                <a:schemeClr val="accent5">
                  <a:lumMod val="75000"/>
                </a:schemeClr>
              </a:solidFill>
              <a:latin typeface="Algerian" pitchFamily="82" charset="0"/>
            </a:endParaRPr>
          </a:p>
        </p:txBody>
      </p:sp>
      <p:sp>
        <p:nvSpPr>
          <p:cNvPr id="5" name="TekstniOkvir 4">
            <a:extLst>
              <a:ext uri="{FF2B5EF4-FFF2-40B4-BE49-F238E27FC236}">
                <a16:creationId xmlns:a16="http://schemas.microsoft.com/office/drawing/2014/main" id="{0B8BE117-43A5-8B43-A970-548B704DA326}"/>
              </a:ext>
            </a:extLst>
          </p:cNvPr>
          <p:cNvSpPr txBox="1"/>
          <p:nvPr/>
        </p:nvSpPr>
        <p:spPr>
          <a:xfrm>
            <a:off x="427653" y="4450700"/>
            <a:ext cx="10621347" cy="1446550"/>
          </a:xfrm>
          <a:prstGeom prst="rect">
            <a:avLst/>
          </a:prstGeom>
          <a:noFill/>
        </p:spPr>
        <p:txBody>
          <a:bodyPr wrap="square" rtlCol="0">
            <a:spAutoFit/>
          </a:bodyPr>
          <a:lstStyle/>
          <a:p>
            <a:pPr algn="l"/>
            <a:r>
              <a:rPr lang="hr-HR" sz="8800">
                <a:latin typeface="Algerian" pitchFamily="82" charset="0"/>
              </a:rPr>
              <a:t>Nia Mirković</a:t>
            </a:r>
            <a:endParaRPr lang="sr-Latn-RS" sz="8800">
              <a:latin typeface="Algerian" pitchFamily="82" charset="0"/>
            </a:endParaRPr>
          </a:p>
        </p:txBody>
      </p:sp>
      <p:pic>
        <p:nvPicPr>
          <p:cNvPr id="6" name="Slika 6">
            <a:extLst>
              <a:ext uri="{FF2B5EF4-FFF2-40B4-BE49-F238E27FC236}">
                <a16:creationId xmlns:a16="http://schemas.microsoft.com/office/drawing/2014/main" id="{BF7E5E45-857D-7D4B-BF2F-71AE90029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988" y="1930400"/>
            <a:ext cx="2714012" cy="34824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Slika 8">
            <a:extLst>
              <a:ext uri="{FF2B5EF4-FFF2-40B4-BE49-F238E27FC236}">
                <a16:creationId xmlns:a16="http://schemas.microsoft.com/office/drawing/2014/main" id="{23851D2A-3EDD-C446-82F0-AF308B229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1930400"/>
            <a:ext cx="3858734" cy="2469725"/>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9110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4" descr="Slika na kojoj se prikazuje strijela&#10;&#10;Opis je automatski generiran">
            <a:extLst>
              <a:ext uri="{FF2B5EF4-FFF2-40B4-BE49-F238E27FC236}">
                <a16:creationId xmlns:a16="http://schemas.microsoft.com/office/drawing/2014/main" id="{7ACFF41C-8898-4344-B6C5-ADE2B2C772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065"/>
          <a:stretch/>
        </p:blipFill>
        <p:spPr>
          <a:xfrm>
            <a:off x="1950805" y="1131994"/>
            <a:ext cx="8292266" cy="4590386"/>
          </a:xfrm>
          <a:prstGeom prst="rect">
            <a:avLst/>
          </a:prstGeom>
        </p:spPr>
      </p:pic>
    </p:spTree>
    <p:extLst>
      <p:ext uri="{BB962C8B-B14F-4D97-AF65-F5344CB8AC3E}">
        <p14:creationId xmlns:p14="http://schemas.microsoft.com/office/powerpoint/2010/main" val="33125440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1DF8BB-3052-874D-9C70-1B6FA5C1C214}"/>
              </a:ext>
            </a:extLst>
          </p:cNvPr>
          <p:cNvSpPr>
            <a:spLocks noGrp="1"/>
          </p:cNvSpPr>
          <p:nvPr>
            <p:ph type="title"/>
          </p:nvPr>
        </p:nvSpPr>
        <p:spPr/>
        <p:txBody>
          <a:bodyPr/>
          <a:lstStyle/>
          <a:p>
            <a:r>
              <a:rPr lang="hr-HR">
                <a:latin typeface="Algerian" pitchFamily="82" charset="0"/>
              </a:rPr>
              <a:t>Udio mora i kopna na planeti zemlji</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5A16F696-5316-F240-8578-2772408DF928}"/>
              </a:ext>
            </a:extLst>
          </p:cNvPr>
          <p:cNvSpPr>
            <a:spLocks noGrp="1"/>
          </p:cNvSpPr>
          <p:nvPr>
            <p:ph idx="1"/>
          </p:nvPr>
        </p:nvSpPr>
        <p:spPr/>
        <p:txBody>
          <a:bodyPr>
            <a:normAutofit/>
          </a:bodyPr>
          <a:lstStyle/>
          <a:p>
            <a:r>
              <a:rPr lang="hr-HR" sz="2800" dirty="0">
                <a:solidFill>
                  <a:schemeClr val="accent2">
                    <a:lumMod val="75000"/>
                  </a:schemeClr>
                </a:solidFill>
                <a:latin typeface="Aharoni" panose="02010803020104030203" pitchFamily="2" charset="-79"/>
                <a:cs typeface="Aharoni" panose="02010803020104030203" pitchFamily="2" charset="-79"/>
              </a:rPr>
              <a:t>Udio mora na Zemlji: 71%</a:t>
            </a:r>
          </a:p>
          <a:p>
            <a:r>
              <a:rPr lang="hr-HR" sz="2800" dirty="0">
                <a:solidFill>
                  <a:schemeClr val="accent2">
                    <a:lumMod val="75000"/>
                  </a:schemeClr>
                </a:solidFill>
                <a:latin typeface="Aharoni" panose="02010803020104030203" pitchFamily="2" charset="-79"/>
                <a:cs typeface="Aharoni" panose="02010803020104030203" pitchFamily="2" charset="-79"/>
              </a:rPr>
              <a:t>Udio kopna na Zemlji: 29%</a:t>
            </a:r>
          </a:p>
          <a:p>
            <a:r>
              <a:rPr lang="hr-HR" sz="2800" dirty="0">
                <a:solidFill>
                  <a:schemeClr val="accent2">
                    <a:lumMod val="75000"/>
                  </a:schemeClr>
                </a:solidFill>
                <a:latin typeface="Aharoni" panose="02010803020104030203" pitchFamily="2" charset="-79"/>
                <a:cs typeface="Aharoni" panose="02010803020104030203" pitchFamily="2" charset="-79"/>
              </a:rPr>
              <a:t>Voda se na Zemlji dijeli i na slatke i slane vode:</a:t>
            </a:r>
          </a:p>
          <a:p>
            <a:r>
              <a:rPr lang="hr-HR" sz="2800" dirty="0">
                <a:solidFill>
                  <a:schemeClr val="accent2">
                    <a:lumMod val="75000"/>
                  </a:schemeClr>
                </a:solidFill>
                <a:latin typeface="Aharoni" panose="02010803020104030203" pitchFamily="2" charset="-79"/>
                <a:cs typeface="Aharoni" panose="02010803020104030203" pitchFamily="2" charset="-79"/>
              </a:rPr>
              <a:t>Slane vode: 97%</a:t>
            </a:r>
          </a:p>
          <a:p>
            <a:r>
              <a:rPr lang="hr-HR" sz="2800" dirty="0">
                <a:solidFill>
                  <a:schemeClr val="accent2">
                    <a:lumMod val="75000"/>
                  </a:schemeClr>
                </a:solidFill>
                <a:latin typeface="Aharoni" panose="02010803020104030203" pitchFamily="2" charset="-79"/>
                <a:cs typeface="Aharoni" panose="02010803020104030203" pitchFamily="2" charset="-79"/>
              </a:rPr>
              <a:t>Slatke vode:3%</a:t>
            </a:r>
          </a:p>
          <a:p>
            <a:pPr marL="0" indent="0">
              <a:buNone/>
            </a:pPr>
            <a:endParaRPr lang="hr-HR" sz="2800" dirty="0">
              <a:latin typeface="Aharoni" panose="02010803020104030203" pitchFamily="2" charset="-79"/>
              <a:cs typeface="Aharoni" panose="02010803020104030203" pitchFamily="2" charset="-79"/>
            </a:endParaRPr>
          </a:p>
          <a:p>
            <a:pPr marL="0" indent="0">
              <a:buNone/>
            </a:pPr>
            <a:endParaRPr lang="hr-HR" sz="2800" dirty="0">
              <a:latin typeface="Aharoni" panose="02010803020104030203" pitchFamily="2" charset="-79"/>
              <a:cs typeface="Aharoni" panose="02010803020104030203" pitchFamily="2" charset="-79"/>
            </a:endParaRPr>
          </a:p>
          <a:p>
            <a:pPr marL="0" indent="0">
              <a:buNone/>
            </a:pPr>
            <a:endParaRPr lang="sr-Latn-RS" sz="2800" dirty="0">
              <a:latin typeface="Aharoni" panose="02010803020104030203" pitchFamily="2" charset="-79"/>
              <a:cs typeface="Aharoni" panose="02010803020104030203" pitchFamily="2" charset="-79"/>
            </a:endParaRPr>
          </a:p>
        </p:txBody>
      </p:sp>
      <p:pic>
        <p:nvPicPr>
          <p:cNvPr id="4" name="Slika 4">
            <a:extLst>
              <a:ext uri="{FF2B5EF4-FFF2-40B4-BE49-F238E27FC236}">
                <a16:creationId xmlns:a16="http://schemas.microsoft.com/office/drawing/2014/main" id="{F58092F3-BF9B-474D-AC66-984B999AA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767" y="3724591"/>
            <a:ext cx="5171558" cy="29118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590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7FE0D0-4EC6-644D-93EF-0FF0E09AAEE4}"/>
              </a:ext>
            </a:extLst>
          </p:cNvPr>
          <p:cNvSpPr>
            <a:spLocks noGrp="1"/>
          </p:cNvSpPr>
          <p:nvPr>
            <p:ph type="title"/>
          </p:nvPr>
        </p:nvSpPr>
        <p:spPr>
          <a:xfrm>
            <a:off x="677334" y="425303"/>
            <a:ext cx="8856526" cy="1603744"/>
          </a:xfrm>
        </p:spPr>
        <p:txBody>
          <a:bodyPr>
            <a:noAutofit/>
          </a:bodyPr>
          <a:lstStyle/>
          <a:p>
            <a:r>
              <a:rPr lang="hr-HR" sz="4000">
                <a:latin typeface="Algerian" panose="02000000000000000000" pitchFamily="2" charset="0"/>
                <a:ea typeface="Algerian" panose="02000000000000000000" pitchFamily="2" charset="0"/>
              </a:rPr>
              <a:t>Udaljenost planeta Zemlje od Sunca</a:t>
            </a:r>
            <a:endParaRPr lang="sr-Latn-RS" sz="4000">
              <a:latin typeface="Algerian" panose="02000000000000000000" pitchFamily="2" charset="0"/>
              <a:ea typeface="Algerian" panose="02000000000000000000" pitchFamily="2" charset="0"/>
            </a:endParaRPr>
          </a:p>
        </p:txBody>
      </p:sp>
      <p:sp>
        <p:nvSpPr>
          <p:cNvPr id="3" name="Rezervirano mjesto sadržaja 2">
            <a:extLst>
              <a:ext uri="{FF2B5EF4-FFF2-40B4-BE49-F238E27FC236}">
                <a16:creationId xmlns:a16="http://schemas.microsoft.com/office/drawing/2014/main" id="{59817206-CD0B-A146-96E1-17035702EC07}"/>
              </a:ext>
            </a:extLst>
          </p:cNvPr>
          <p:cNvSpPr>
            <a:spLocks noGrp="1"/>
          </p:cNvSpPr>
          <p:nvPr>
            <p:ph idx="1"/>
          </p:nvPr>
        </p:nvSpPr>
        <p:spPr/>
        <p:txBody>
          <a:bodyPr/>
          <a:lstStyle/>
          <a:p>
            <a:r>
              <a:rPr lang="hr-HR" sz="2800">
                <a:solidFill>
                  <a:schemeClr val="accent1">
                    <a:lumMod val="60000"/>
                    <a:lumOff val="40000"/>
                  </a:schemeClr>
                </a:solidFill>
                <a:latin typeface="Aharoni" panose="02010803020104030203" pitchFamily="2" charset="-79"/>
                <a:cs typeface="Aharoni" panose="02010803020104030203" pitchFamily="2" charset="-79"/>
              </a:rPr>
              <a:t>Naš planet Zemlja prosječno je udaljen </a:t>
            </a:r>
            <a:r>
              <a:rPr lang="hr-HR" sz="3600">
                <a:solidFill>
                  <a:schemeClr val="accent1">
                    <a:lumMod val="60000"/>
                    <a:lumOff val="40000"/>
                  </a:schemeClr>
                </a:solidFill>
                <a:latin typeface="Aharoni" panose="02010803020104030203" pitchFamily="2" charset="-79"/>
                <a:cs typeface="Aharoni" panose="02010803020104030203" pitchFamily="2" charset="-79"/>
              </a:rPr>
              <a:t>149,6</a:t>
            </a:r>
            <a:r>
              <a:rPr lang="hr-HR" sz="2800">
                <a:solidFill>
                  <a:schemeClr val="accent1">
                    <a:lumMod val="60000"/>
                    <a:lumOff val="40000"/>
                  </a:schemeClr>
                </a:solidFill>
                <a:latin typeface="Aharoni" panose="02010803020104030203" pitchFamily="2" charset="-79"/>
                <a:cs typeface="Aharoni" panose="02010803020104030203" pitchFamily="2" charset="-79"/>
              </a:rPr>
              <a:t> milijuna kilometara-od Sunca.</a:t>
            </a:r>
            <a:endParaRPr lang="hr-HR" sz="2800">
              <a:solidFill>
                <a:srgbClr val="4CF5F9"/>
              </a:solidFill>
              <a:latin typeface="Aharoni" panose="02010803020104030203" pitchFamily="2" charset="-79"/>
              <a:cs typeface="Aharoni" panose="02010803020104030203" pitchFamily="2" charset="-79"/>
            </a:endParaRPr>
          </a:p>
          <a:p>
            <a:r>
              <a:rPr lang="hr-HR" sz="2800">
                <a:solidFill>
                  <a:srgbClr val="4CF5F9"/>
                </a:solidFill>
                <a:latin typeface="Aharoni" panose="02010803020104030203" pitchFamily="2" charset="-79"/>
                <a:cs typeface="Aharoni" panose="02010803020104030203" pitchFamily="2" charset="-79"/>
              </a:rPr>
              <a:t>Zemljine staze iznose </a:t>
            </a:r>
            <a:r>
              <a:rPr lang="hr-HR" sz="3600">
                <a:solidFill>
                  <a:srgbClr val="4CF5F9"/>
                </a:solidFill>
                <a:latin typeface="Aharoni" panose="02010803020104030203" pitchFamily="2" charset="-79"/>
                <a:cs typeface="Aharoni" panose="02010803020104030203" pitchFamily="2" charset="-79"/>
              </a:rPr>
              <a:t>0,016 79, </a:t>
            </a:r>
            <a:r>
              <a:rPr lang="hr-HR" sz="2800">
                <a:solidFill>
                  <a:srgbClr val="4CF5F9"/>
                </a:solidFill>
                <a:latin typeface="Aharoni" panose="02010803020104030203" pitchFamily="2" charset="-79"/>
                <a:cs typeface="Aharoni" panose="02010803020104030203" pitchFamily="2" charset="-79"/>
              </a:rPr>
              <a:t>zbog čega se Zemlja Suncu bliži 2,5 milijuna kilometara.</a:t>
            </a:r>
          </a:p>
          <a:p>
            <a:endParaRPr lang="hr-HR" sz="3600">
              <a:latin typeface="Aharoni" panose="02010803020104030203" pitchFamily="2" charset="-79"/>
              <a:cs typeface="Aharoni" panose="02010803020104030203" pitchFamily="2" charset="-79"/>
            </a:endParaRPr>
          </a:p>
          <a:p>
            <a:r>
              <a:rPr lang="hr-HR" sz="2800">
                <a:solidFill>
                  <a:schemeClr val="accent2">
                    <a:lumMod val="60000"/>
                    <a:lumOff val="40000"/>
                  </a:schemeClr>
                </a:solidFill>
                <a:latin typeface="Aharoni" panose="02010803020104030203" pitchFamily="2" charset="-79"/>
                <a:cs typeface="Aharoni" panose="02010803020104030203" pitchFamily="2" charset="-79"/>
              </a:rPr>
              <a:t>Ovo je skica</a:t>
            </a:r>
            <a:r>
              <a:rPr lang="hr-HR" sz="3600">
                <a:solidFill>
                  <a:schemeClr val="accent2">
                    <a:lumMod val="60000"/>
                    <a:lumOff val="40000"/>
                  </a:schemeClr>
                </a:solidFill>
                <a:latin typeface="Aharoni" panose="02010803020104030203" pitchFamily="2" charset="-79"/>
                <a:cs typeface="Aharoni" panose="02010803020104030203" pitchFamily="2" charset="-79"/>
              </a:rPr>
              <a:t>/</a:t>
            </a:r>
            <a:r>
              <a:rPr lang="hr-HR" sz="2800">
                <a:solidFill>
                  <a:schemeClr val="accent2">
                    <a:lumMod val="60000"/>
                    <a:lumOff val="40000"/>
                  </a:schemeClr>
                </a:solidFill>
                <a:latin typeface="Aharoni" panose="02010803020104030203" pitchFamily="2" charset="-79"/>
                <a:cs typeface="Aharoni" panose="02010803020104030203" pitchFamily="2" charset="-79"/>
              </a:rPr>
              <a:t>slika Zemlje</a:t>
            </a:r>
          </a:p>
          <a:p>
            <a:endParaRPr lang="hr-HR">
              <a:latin typeface="Aharoni" panose="02000000000000000000" pitchFamily="2" charset="0"/>
              <a:ea typeface="Aharoni" panose="02000000000000000000" pitchFamily="2" charset="0"/>
            </a:endParaRPr>
          </a:p>
        </p:txBody>
      </p:sp>
      <p:pic>
        <p:nvPicPr>
          <p:cNvPr id="4" name="Slika 4">
            <a:extLst>
              <a:ext uri="{FF2B5EF4-FFF2-40B4-BE49-F238E27FC236}">
                <a16:creationId xmlns:a16="http://schemas.microsoft.com/office/drawing/2014/main" id="{1C4379BC-4F5D-3841-ACEF-B99433958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629" y="4401376"/>
            <a:ext cx="4622209" cy="24566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72511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13E591-0A20-1E42-803A-9AA3B6FA88AF}"/>
              </a:ext>
            </a:extLst>
          </p:cNvPr>
          <p:cNvSpPr>
            <a:spLocks noGrp="1"/>
          </p:cNvSpPr>
          <p:nvPr>
            <p:ph type="title"/>
          </p:nvPr>
        </p:nvSpPr>
        <p:spPr/>
        <p:txBody>
          <a:bodyPr/>
          <a:lstStyle/>
          <a:p>
            <a:r>
              <a:rPr lang="hr-HR">
                <a:latin typeface="Algerian" pitchFamily="82" charset="0"/>
              </a:rPr>
              <a:t>Očuvanje planete Zemlje</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09902096-ACF4-5F4D-A978-48745360A593}"/>
              </a:ext>
            </a:extLst>
          </p:cNvPr>
          <p:cNvSpPr>
            <a:spLocks noGrp="1"/>
          </p:cNvSpPr>
          <p:nvPr>
            <p:ph idx="1"/>
          </p:nvPr>
        </p:nvSpPr>
        <p:spPr/>
        <p:txBody>
          <a:bodyPr/>
          <a:lstStyle/>
          <a:p>
            <a:r>
              <a:rPr lang="hr-HR" sz="2800">
                <a:solidFill>
                  <a:schemeClr val="accent2">
                    <a:lumMod val="60000"/>
                    <a:lumOff val="40000"/>
                  </a:schemeClr>
                </a:solidFill>
                <a:latin typeface="Aharoni" panose="02010803020104030203" pitchFamily="2" charset="-79"/>
                <a:cs typeface="Aharoni" panose="02010803020104030203" pitchFamily="2" charset="-79"/>
              </a:rPr>
              <a:t>Naša nas planeta prima u njen kraj, sva sretna i željom da je upoznamo a mi joj nudimo SMEĆE</a:t>
            </a:r>
          </a:p>
          <a:p>
            <a:r>
              <a:rPr lang="hr-HR" sz="2800">
                <a:solidFill>
                  <a:srgbClr val="4CF5F9"/>
                </a:solidFill>
                <a:latin typeface="Aharoni" panose="02010803020104030203" pitchFamily="2" charset="-79"/>
                <a:cs typeface="Aharoni" panose="02010803020104030203" pitchFamily="2" charset="-79"/>
              </a:rPr>
              <a:t>Naš je planet jako zagušljiv tim smećem te je jako prebolio sve nas, sigurno bi volio čistu i sigurnu prirodu.</a:t>
            </a:r>
          </a:p>
          <a:p>
            <a:r>
              <a:rPr lang="hr-HR" sz="2800">
                <a:solidFill>
                  <a:schemeClr val="accent2">
                    <a:lumMod val="60000"/>
                    <a:lumOff val="40000"/>
                  </a:schemeClr>
                </a:solidFill>
                <a:latin typeface="Aharoni" panose="02010803020104030203" pitchFamily="2" charset="-79"/>
                <a:cs typeface="Aharoni" panose="02010803020104030203" pitchFamily="2" charset="-79"/>
              </a:rPr>
              <a:t>Crtež naše bolesne planete</a:t>
            </a:r>
          </a:p>
          <a:p>
            <a:pPr marL="0" indent="0">
              <a:buNone/>
            </a:pPr>
            <a:endParaRPr lang="hr-HR" sz="2800">
              <a:latin typeface="Aharoni" panose="02010803020104030203" pitchFamily="2" charset="-79"/>
              <a:cs typeface="Aharoni" panose="02010803020104030203" pitchFamily="2" charset="-79"/>
            </a:endParaRPr>
          </a:p>
          <a:p>
            <a:pPr marL="0" indent="0">
              <a:buNone/>
            </a:pPr>
            <a:endParaRPr lang="sr-Latn-RS" sz="2800">
              <a:latin typeface="Aharoni" panose="02010803020104030203" pitchFamily="2" charset="-79"/>
              <a:cs typeface="Aharoni" panose="02010803020104030203" pitchFamily="2" charset="-79"/>
            </a:endParaRPr>
          </a:p>
        </p:txBody>
      </p:sp>
      <p:pic>
        <p:nvPicPr>
          <p:cNvPr id="4" name="Slika 4">
            <a:extLst>
              <a:ext uri="{FF2B5EF4-FFF2-40B4-BE49-F238E27FC236}">
                <a16:creationId xmlns:a16="http://schemas.microsoft.com/office/drawing/2014/main" id="{F5EA01CF-9558-9246-86FC-63EC8A2D1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477" y="3696782"/>
            <a:ext cx="3697809" cy="31612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68733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96B91B-9D84-FA42-B0C6-7E736EFA0AF3}"/>
              </a:ext>
            </a:extLst>
          </p:cNvPr>
          <p:cNvSpPr>
            <a:spLocks noGrp="1"/>
          </p:cNvSpPr>
          <p:nvPr>
            <p:ph type="title"/>
          </p:nvPr>
        </p:nvSpPr>
        <p:spPr/>
        <p:txBody>
          <a:bodyPr/>
          <a:lstStyle/>
          <a:p>
            <a:r>
              <a:rPr lang="hr-HR">
                <a:latin typeface="Algerian" pitchFamily="82" charset="0"/>
              </a:rPr>
              <a:t>Zanimljivosti na planeti zemlji</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9D4B2133-8432-4D45-915F-5F89C10C1FC3}"/>
              </a:ext>
            </a:extLst>
          </p:cNvPr>
          <p:cNvSpPr>
            <a:spLocks noGrp="1"/>
          </p:cNvSpPr>
          <p:nvPr>
            <p:ph idx="1"/>
          </p:nvPr>
        </p:nvSpPr>
        <p:spPr>
          <a:xfrm>
            <a:off x="798672" y="1431685"/>
            <a:ext cx="8596668" cy="4816716"/>
          </a:xfrm>
        </p:spPr>
        <p:txBody>
          <a:bodyPr>
            <a:normAutofit/>
          </a:bodyPr>
          <a:lstStyle/>
          <a:p>
            <a:endParaRPr lang="hr-HR" sz="2200" b="0" i="0">
              <a:solidFill>
                <a:srgbClr val="303030"/>
              </a:solidFill>
              <a:effectLst/>
              <a:latin typeface="Source Sans Pro" panose="02000000000000000000" pitchFamily="2" charset="0"/>
            </a:endParaRPr>
          </a:p>
          <a:p>
            <a:r>
              <a:rPr lang="hr-HR" b="0" i="0">
                <a:solidFill>
                  <a:srgbClr val="00B0F0"/>
                </a:solidFill>
                <a:effectLst/>
                <a:latin typeface="Aharoni" panose="02010803020104030203" pitchFamily="2" charset="-79"/>
                <a:cs typeface="Aharoni" panose="02010803020104030203" pitchFamily="2" charset="-79"/>
              </a:rPr>
              <a:t>Zemlja je jedini poznati planet na kojem postoji život. Prvi organizmi su se pojavili prije oko 4,6 milijardi godina te su polako, ali sigurno krenuli na svoj evolucijski put koji traje još i danas. </a:t>
            </a:r>
            <a:endParaRPr lang="hr-HR">
              <a:solidFill>
                <a:srgbClr val="00B0F0"/>
              </a:solidFill>
              <a:latin typeface="Aharoni" panose="02010803020104030203" pitchFamily="2" charset="-79"/>
              <a:cs typeface="Aharoni" panose="02010803020104030203" pitchFamily="2" charset="-79"/>
            </a:endParaRPr>
          </a:p>
          <a:p>
            <a:pPr marL="0" indent="0">
              <a:buNone/>
            </a:pPr>
            <a:endParaRPr lang="hr-HR" b="0" i="0">
              <a:solidFill>
                <a:srgbClr val="00B0F0"/>
              </a:solidFill>
              <a:effectLst/>
              <a:latin typeface="Aharoni" panose="02010803020104030203" pitchFamily="2" charset="-79"/>
              <a:cs typeface="Aharoni" panose="02010803020104030203" pitchFamily="2" charset="-79"/>
            </a:endParaRPr>
          </a:p>
          <a:p>
            <a:r>
              <a:rPr lang="hr-HR" b="0" i="0">
                <a:solidFill>
                  <a:srgbClr val="00B0F0"/>
                </a:solidFill>
                <a:effectLst/>
                <a:latin typeface="Aharoni" panose="02010803020104030203" pitchFamily="2" charset="-79"/>
                <a:cs typeface="Aharoni" panose="02010803020104030203" pitchFamily="2" charset="-79"/>
              </a:rPr>
              <a:t>1. Zbog gravitacije, oko Zemlje putuju milijuni komada nakupina smeća brzinom od 27000 km/h.</a:t>
            </a:r>
          </a:p>
          <a:p>
            <a:r>
              <a:rPr lang="hr-HR" b="0" i="0">
                <a:solidFill>
                  <a:srgbClr val="00B0F0"/>
                </a:solidFill>
                <a:effectLst/>
                <a:latin typeface="Aharoni" panose="02010803020104030203" pitchFamily="2" charset="-79"/>
                <a:cs typeface="Aharoni" panose="02010803020104030203" pitchFamily="2" charset="-79"/>
              </a:rPr>
              <a:t>2. U Zemljinoj jezgri nalazi se dovoljno zlata da bi se mogla prekriti cijela površina planeta u debljini od 45 cm.</a:t>
            </a:r>
          </a:p>
          <a:p>
            <a:r>
              <a:rPr lang="hr-HR" b="0" i="0">
                <a:solidFill>
                  <a:srgbClr val="00B0F0"/>
                </a:solidFill>
                <a:effectLst/>
                <a:latin typeface="Aharoni" panose="02010803020104030203" pitchFamily="2" charset="-79"/>
                <a:cs typeface="Aharoni" panose="02010803020104030203" pitchFamily="2" charset="-79"/>
              </a:rPr>
              <a:t>3. Zemljina jezgra ima približno istu temperaturu kao Sunce</a:t>
            </a:r>
            <a:r>
              <a:rPr lang="hr-HR">
                <a:solidFill>
                  <a:srgbClr val="00B0F0"/>
                </a:solidFill>
                <a:latin typeface="Aharoni" panose="02010803020104030203" pitchFamily="2" charset="-79"/>
                <a:cs typeface="Aharoni" panose="02010803020104030203" pitchFamily="2" charset="-79"/>
              </a:rPr>
              <a:t>.</a:t>
            </a:r>
            <a:endParaRPr lang="hr-HR" b="0" i="0">
              <a:solidFill>
                <a:srgbClr val="00B0F0"/>
              </a:solidFill>
              <a:effectLst/>
              <a:latin typeface="Aharoni" panose="02010803020104030203" pitchFamily="2" charset="-79"/>
              <a:cs typeface="Aharoni" panose="02010803020104030203" pitchFamily="2" charset="-79"/>
            </a:endParaRPr>
          </a:p>
        </p:txBody>
      </p:sp>
      <p:pic>
        <p:nvPicPr>
          <p:cNvPr id="4" name="Slika 4">
            <a:extLst>
              <a:ext uri="{FF2B5EF4-FFF2-40B4-BE49-F238E27FC236}">
                <a16:creationId xmlns:a16="http://schemas.microsoft.com/office/drawing/2014/main" id="{254A02E3-2D2C-FC46-82E9-B50E6E743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742" y="2454919"/>
            <a:ext cx="2585258" cy="1948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Slika 6">
            <a:extLst>
              <a:ext uri="{FF2B5EF4-FFF2-40B4-BE49-F238E27FC236}">
                <a16:creationId xmlns:a16="http://schemas.microsoft.com/office/drawing/2014/main" id="{F1B888F5-D0F3-C941-8ABC-BC18A0B26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779" y="59165"/>
            <a:ext cx="2917043" cy="186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Slika 8">
            <a:extLst>
              <a:ext uri="{FF2B5EF4-FFF2-40B4-BE49-F238E27FC236}">
                <a16:creationId xmlns:a16="http://schemas.microsoft.com/office/drawing/2014/main" id="{0068FA16-FD36-6F44-A68F-00C46D274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002" y="5320238"/>
            <a:ext cx="2917043" cy="16047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455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2314ED-CE14-BA4E-B737-36D119512E3E}"/>
              </a:ext>
            </a:extLst>
          </p:cNvPr>
          <p:cNvSpPr>
            <a:spLocks noGrp="1"/>
          </p:cNvSpPr>
          <p:nvPr>
            <p:ph type="title"/>
          </p:nvPr>
        </p:nvSpPr>
        <p:spPr>
          <a:xfrm>
            <a:off x="77726" y="266370"/>
            <a:ext cx="8596668" cy="1320800"/>
          </a:xfrm>
        </p:spPr>
        <p:txBody>
          <a:bodyPr/>
          <a:lstStyle/>
          <a:p>
            <a:r>
              <a:rPr lang="hr-HR">
                <a:latin typeface="Algerian" pitchFamily="82" charset="0"/>
              </a:rPr>
              <a:t>Dan planete zemlje</a:t>
            </a:r>
            <a:br>
              <a:rPr lang="hr-HR">
                <a:latin typeface="Algerian" pitchFamily="82" charset="0"/>
              </a:rPr>
            </a:br>
            <a:endParaRPr lang="sr-Latn-RS">
              <a:latin typeface="Algerian" pitchFamily="82" charset="0"/>
            </a:endParaRPr>
          </a:p>
        </p:txBody>
      </p:sp>
      <p:sp>
        <p:nvSpPr>
          <p:cNvPr id="3" name="Rezervirano mjesto sadržaja 2">
            <a:extLst>
              <a:ext uri="{FF2B5EF4-FFF2-40B4-BE49-F238E27FC236}">
                <a16:creationId xmlns:a16="http://schemas.microsoft.com/office/drawing/2014/main" id="{257E3C4C-EF88-464E-88EA-9C1FFAFB357F}"/>
              </a:ext>
            </a:extLst>
          </p:cNvPr>
          <p:cNvSpPr>
            <a:spLocks noGrp="1"/>
          </p:cNvSpPr>
          <p:nvPr>
            <p:ph idx="1"/>
          </p:nvPr>
        </p:nvSpPr>
        <p:spPr/>
        <p:txBody>
          <a:bodyPr>
            <a:normAutofit fontScale="92500"/>
          </a:bodyPr>
          <a:lstStyle/>
          <a:p>
            <a:pPr fontAlgn="base"/>
            <a:r>
              <a:rPr lang="hr-HR" b="0" i="0">
                <a:solidFill>
                  <a:srgbClr val="202122"/>
                </a:solidFill>
                <a:effectLst/>
                <a:latin typeface="Aharoni" panose="02010803020104030203" pitchFamily="2" charset="-79"/>
                <a:cs typeface="Aharoni" panose="02010803020104030203" pitchFamily="2" charset="-79"/>
              </a:rPr>
              <a:t>Na</a:t>
            </a:r>
            <a:r>
              <a:rPr lang="hr-HR" b="0" i="0">
                <a:solidFill>
                  <a:srgbClr val="202122"/>
                </a:solidFill>
                <a:effectLst/>
                <a:latin typeface="-apple-system"/>
              </a:rPr>
              <a:t> </a:t>
            </a:r>
            <a:r>
              <a:rPr lang="hr-HR" b="0" i="0">
                <a:solidFill>
                  <a:srgbClr val="202122"/>
                </a:solidFill>
                <a:effectLst/>
                <a:latin typeface="Aharoni" panose="02010803020104030203" pitchFamily="2" charset="-79"/>
                <a:cs typeface="Aharoni" panose="02010803020104030203" pitchFamily="2" charset="-79"/>
              </a:rPr>
              <a:t>konferenciji</a:t>
            </a:r>
            <a:r>
              <a:rPr lang="hr-HR" b="0" i="0">
                <a:solidFill>
                  <a:srgbClr val="202122"/>
                </a:solidFill>
                <a:effectLst/>
                <a:latin typeface="-apple-system"/>
              </a:rPr>
              <a:t> </a:t>
            </a:r>
            <a:r>
              <a:rPr lang="hr-HR" b="0" i="0" u="none" strike="noStrike">
                <a:solidFill>
                  <a:srgbClr val="6B4BA1"/>
                </a:solidFill>
                <a:effectLst/>
                <a:latin typeface="Aharoni" panose="02010803020104030203" pitchFamily="2" charset="-79"/>
                <a:cs typeface="Aharoni" panose="02010803020104030203" pitchFamily="2" charset="-79"/>
                <a:hlinkClick r:id="rId2" tooltip="UNESCO"/>
              </a:rPr>
              <a:t>UNESCO</a:t>
            </a:r>
            <a:r>
              <a:rPr lang="hr-HR" b="0" i="0">
                <a:solidFill>
                  <a:srgbClr val="202122"/>
                </a:solidFill>
                <a:effectLst/>
                <a:latin typeface="Aharoni" panose="02010803020104030203" pitchFamily="2" charset="-79"/>
                <a:cs typeface="Aharoni" panose="02010803020104030203" pitchFamily="2" charset="-79"/>
              </a:rPr>
              <a:t>-a 1969. godine John McConnell prvi je put predstavio ideju obilježavanja Dana Zemlje i iste je godine dizajnirana </a:t>
            </a:r>
            <a:r>
              <a:rPr lang="hr-HR" b="0" i="0" u="none" strike="noStrike">
                <a:solidFill>
                  <a:srgbClr val="DD3333"/>
                </a:solidFill>
                <a:effectLst/>
                <a:latin typeface="Aharoni" panose="02010803020104030203" pitchFamily="2" charset="-79"/>
                <a:cs typeface="Aharoni" panose="02010803020104030203" pitchFamily="2" charset="-79"/>
                <a:hlinkClick r:id="rId3" tooltip="Zastava Zemlje (stranica ne postoji)"/>
              </a:rPr>
              <a:t>Zastava Zemlje</a:t>
            </a:r>
            <a:r>
              <a:rPr lang="hr-HR" b="0" i="0">
                <a:solidFill>
                  <a:srgbClr val="202122"/>
                </a:solidFill>
                <a:effectLst/>
                <a:latin typeface="Aharoni" panose="02010803020104030203" pitchFamily="2" charset="-79"/>
                <a:cs typeface="Aharoni" panose="02010803020104030203" pitchFamily="2" charset="-79"/>
              </a:rPr>
              <a:t>, a sam je naziv </a:t>
            </a:r>
            <a:r>
              <a:rPr lang="hr-HR" b="0" i="1">
                <a:solidFill>
                  <a:srgbClr val="202122"/>
                </a:solidFill>
                <a:effectLst/>
                <a:latin typeface="Aharoni" panose="02010803020104030203" pitchFamily="2" charset="-79"/>
                <a:cs typeface="Aharoni" panose="02010803020104030203" pitchFamily="2" charset="-79"/>
              </a:rPr>
              <a:t>Earth day</a:t>
            </a:r>
            <a:r>
              <a:rPr lang="hr-HR" b="0" i="0">
                <a:solidFill>
                  <a:srgbClr val="202122"/>
                </a:solidFill>
                <a:effectLst/>
                <a:latin typeface="Aharoni" panose="02010803020104030203" pitchFamily="2" charset="-79"/>
                <a:cs typeface="Aharoni" panose="02010803020104030203" pitchFamily="2" charset="-79"/>
              </a:rPr>
              <a:t> prvi put upotrijebio </a:t>
            </a:r>
            <a:r>
              <a:rPr lang="hr-HR" b="0" i="0" u="none" strike="noStrike">
                <a:solidFill>
                  <a:srgbClr val="6B4BA1"/>
                </a:solidFill>
                <a:effectLst/>
                <a:latin typeface="Aharoni" panose="02010803020104030203" pitchFamily="2" charset="-79"/>
                <a:cs typeface="Aharoni" panose="02010803020104030203" pitchFamily="2" charset="-79"/>
                <a:hlinkClick r:id="rId4" tooltip="21. ožujka"/>
              </a:rPr>
              <a:t>21. ožujka</a:t>
            </a:r>
            <a:r>
              <a:rPr lang="hr-HR" b="0" i="0">
                <a:solidFill>
                  <a:srgbClr val="202122"/>
                </a:solidFill>
                <a:effectLst/>
                <a:latin typeface="Aharoni" panose="02010803020104030203" pitchFamily="2" charset="-79"/>
                <a:cs typeface="Aharoni" panose="02010803020104030203" pitchFamily="2" charset="-79"/>
              </a:rPr>
              <a:t> gradonačelnik </a:t>
            </a:r>
            <a:r>
              <a:rPr lang="hr-HR" b="0" i="0" u="none" strike="noStrike">
                <a:solidFill>
                  <a:srgbClr val="6B4BA1"/>
                </a:solidFill>
                <a:effectLst/>
                <a:latin typeface="Aharoni" panose="02010803020104030203" pitchFamily="2" charset="-79"/>
                <a:cs typeface="Aharoni" panose="02010803020104030203" pitchFamily="2" charset="-79"/>
                <a:hlinkClick r:id="rId5" tooltip="San Francisco"/>
              </a:rPr>
              <a:t>San Francisca</a:t>
            </a:r>
            <a:r>
              <a:rPr lang="hr-HR" b="0" i="0">
                <a:solidFill>
                  <a:srgbClr val="202122"/>
                </a:solidFill>
                <a:effectLst/>
                <a:latin typeface="Aharoni" panose="02010803020104030203" pitchFamily="2" charset="-79"/>
                <a:cs typeface="Aharoni" panose="02010803020104030203" pitchFamily="2" charset="-79"/>
              </a:rPr>
              <a:t> Joseph Alioto </a:t>
            </a:r>
            <a:r>
              <a:rPr lang="hr-HR" b="0" i="0" u="none" strike="noStrike">
                <a:solidFill>
                  <a:srgbClr val="6B4BA1"/>
                </a:solidFill>
                <a:effectLst/>
                <a:latin typeface="Aharoni" panose="02010803020104030203" pitchFamily="2" charset="-79"/>
                <a:cs typeface="Aharoni" panose="02010803020104030203" pitchFamily="2" charset="-79"/>
                <a:hlinkClick r:id="rId6" tooltip="1969"/>
              </a:rPr>
              <a:t>1969</a:t>
            </a:r>
            <a:r>
              <a:rPr lang="hr-HR" b="0" i="0">
                <a:solidFill>
                  <a:srgbClr val="202122"/>
                </a:solidFill>
                <a:effectLst/>
                <a:latin typeface="Aharoni" panose="02010803020104030203" pitchFamily="2" charset="-79"/>
                <a:cs typeface="Aharoni" panose="02010803020104030203" pitchFamily="2" charset="-79"/>
              </a:rPr>
              <a:t>. g., u proglasu kojim je odlučeno da se u gradu i na područja San Francisca proslavi kao Dan planeta Zemlje.</a:t>
            </a:r>
          </a:p>
          <a:p>
            <a:pPr fontAlgn="base"/>
            <a:r>
              <a:rPr lang="hr-HR" b="0" i="0">
                <a:solidFill>
                  <a:srgbClr val="202122"/>
                </a:solidFill>
                <a:effectLst/>
                <a:latin typeface="Aharoni" panose="02010803020104030203" pitchFamily="2" charset="-79"/>
                <a:cs typeface="Aharoni" panose="02010803020104030203" pitchFamily="2" charset="-79"/>
              </a:rPr>
              <a:t>U Hrvatskoj se Dan planeta Zemlje organizirano obilježava od </a:t>
            </a:r>
            <a:r>
              <a:rPr lang="hr-HR" b="0" i="0" u="none" strike="noStrike">
                <a:solidFill>
                  <a:srgbClr val="6B4BA1"/>
                </a:solidFill>
                <a:effectLst/>
                <a:latin typeface="Aharoni" panose="02010803020104030203" pitchFamily="2" charset="-79"/>
                <a:cs typeface="Aharoni" panose="02010803020104030203" pitchFamily="2" charset="-79"/>
                <a:hlinkClick r:id="rId7" tooltip="1990"/>
              </a:rPr>
              <a:t>1990</a:t>
            </a:r>
            <a:r>
              <a:rPr lang="hr-HR" b="0" i="0">
                <a:solidFill>
                  <a:srgbClr val="202122"/>
                </a:solidFill>
                <a:effectLst/>
                <a:latin typeface="Aharoni" panose="02010803020104030203" pitchFamily="2" charset="-79"/>
                <a:cs typeface="Aharoni" panose="02010803020104030203" pitchFamily="2" charset="-79"/>
              </a:rPr>
              <a:t>. godine.</a:t>
            </a:r>
          </a:p>
          <a:p>
            <a:pPr fontAlgn="base"/>
            <a:r>
              <a:rPr lang="hr-HR" b="0" i="0">
                <a:solidFill>
                  <a:srgbClr val="202122"/>
                </a:solidFill>
                <a:effectLst/>
                <a:latin typeface="Aharoni" panose="02010803020104030203" pitchFamily="2" charset="-79"/>
                <a:cs typeface="Aharoni" panose="02010803020104030203" pitchFamily="2" charset="-79"/>
              </a:rPr>
              <a:t>Dan planeta Zemlje službeno se obilježava od 1992. godine kada je tijekom Konferencije </a:t>
            </a:r>
            <a:r>
              <a:rPr lang="hr-HR" b="0" i="0" u="none" strike="noStrike">
                <a:solidFill>
                  <a:srgbClr val="6B4BA1"/>
                </a:solidFill>
                <a:effectLst/>
                <a:latin typeface="Aharoni" panose="02010803020104030203" pitchFamily="2" charset="-79"/>
                <a:cs typeface="Aharoni" panose="02010803020104030203" pitchFamily="2" charset="-79"/>
                <a:hlinkClick r:id="rId8" tooltip="UN"/>
              </a:rPr>
              <a:t>UN</a:t>
            </a:r>
            <a:r>
              <a:rPr lang="hr-HR" b="0" i="0">
                <a:solidFill>
                  <a:srgbClr val="202122"/>
                </a:solidFill>
                <a:effectLst/>
                <a:latin typeface="Aharoni" panose="02010803020104030203" pitchFamily="2" charset="-79"/>
                <a:cs typeface="Aharoni" panose="02010803020104030203" pitchFamily="2" charset="-79"/>
              </a:rPr>
              <a:t>-a o okolišu i razvoju u </a:t>
            </a:r>
            <a:r>
              <a:rPr lang="hr-HR" b="0" i="0" u="none" strike="noStrike">
                <a:solidFill>
                  <a:srgbClr val="6B4BA1"/>
                </a:solidFill>
                <a:effectLst/>
                <a:latin typeface="Aharoni" panose="02010803020104030203" pitchFamily="2" charset="-79"/>
                <a:cs typeface="Aharoni" panose="02010803020104030203" pitchFamily="2" charset="-79"/>
                <a:hlinkClick r:id="rId9" tooltip="Rio de Janeiro"/>
              </a:rPr>
              <a:t>Rio de Janeiru</a:t>
            </a:r>
            <a:r>
              <a:rPr lang="hr-HR" b="0" i="0">
                <a:solidFill>
                  <a:srgbClr val="202122"/>
                </a:solidFill>
                <a:effectLst/>
                <a:latin typeface="Aharoni" panose="02010803020104030203" pitchFamily="2" charset="-79"/>
                <a:cs typeface="Aharoni" panose="02010803020104030203" pitchFamily="2" charset="-79"/>
              </a:rPr>
              <a:t> na kojoj je sudjelovao velik broj predstavnika vlada i nevladinih udruga usklađen dalekosežni program za promicanje održivog razvoja.</a:t>
            </a:r>
          </a:p>
          <a:p>
            <a:pPr fontAlgn="base"/>
            <a:r>
              <a:rPr lang="hr-HR" b="0" i="0">
                <a:solidFill>
                  <a:srgbClr val="202122"/>
                </a:solidFill>
                <a:effectLst/>
                <a:latin typeface="Aharoni" panose="02010803020104030203" pitchFamily="2" charset="-79"/>
                <a:cs typeface="Aharoni" panose="02010803020104030203" pitchFamily="2" charset="-79"/>
              </a:rPr>
              <a:t>Na prijedlog </a:t>
            </a:r>
            <a:r>
              <a:rPr lang="hr-HR" b="0" i="0" u="none" strike="noStrike">
                <a:solidFill>
                  <a:srgbClr val="6B4BA1"/>
                </a:solidFill>
                <a:effectLst/>
                <a:latin typeface="Aharoni" panose="02010803020104030203" pitchFamily="2" charset="-79"/>
                <a:cs typeface="Aharoni" panose="02010803020104030203" pitchFamily="2" charset="-79"/>
                <a:hlinkClick r:id="rId10" tooltip="Bolivija"/>
              </a:rPr>
              <a:t>bolivijske</a:t>
            </a:r>
            <a:r>
              <a:rPr lang="hr-HR" b="0" i="0">
                <a:solidFill>
                  <a:srgbClr val="202122"/>
                </a:solidFill>
                <a:effectLst/>
                <a:latin typeface="Aharoni" panose="02010803020104030203" pitchFamily="2" charset="-79"/>
                <a:cs typeface="Aharoni" panose="02010803020104030203" pitchFamily="2" charset="-79"/>
              </a:rPr>
              <a:t> vlade 2009. godine </a:t>
            </a:r>
            <a:r>
              <a:rPr lang="hr-HR" b="0" i="0" u="none" strike="noStrike">
                <a:solidFill>
                  <a:srgbClr val="6B4BA1"/>
                </a:solidFill>
                <a:effectLst/>
                <a:latin typeface="Aharoni" panose="02010803020104030203" pitchFamily="2" charset="-79"/>
                <a:cs typeface="Aharoni" panose="02010803020104030203" pitchFamily="2" charset="-79"/>
                <a:hlinkClick r:id="rId11" tooltip="Opća skupština Ujedinjenih naroda"/>
              </a:rPr>
              <a:t>Opća je skupština Ujedi­njenih naroda</a:t>
            </a:r>
            <a:r>
              <a:rPr lang="hr-HR" b="0" i="0">
                <a:solidFill>
                  <a:srgbClr val="202122"/>
                </a:solidFill>
                <a:effectLst/>
                <a:latin typeface="Aharoni" panose="02010803020104030203" pitchFamily="2" charset="-79"/>
                <a:cs typeface="Aharoni" panose="02010803020104030203" pitchFamily="2" charset="-79"/>
              </a:rPr>
              <a:t> 22. travnja proglasila međunarodnim Danom planeta Zemlje.</a:t>
            </a:r>
            <a:r>
              <a:rPr lang="hr-HR" b="0" i="0" u="none" strike="noStrike" baseline="30000">
                <a:solidFill>
                  <a:srgbClr val="6B4BA1"/>
                </a:solidFill>
                <a:effectLst/>
                <a:latin typeface="Aharoni" panose="02010803020104030203" pitchFamily="2" charset="-79"/>
                <a:cs typeface="Aharoni" panose="02010803020104030203" pitchFamily="2" charset="-79"/>
                <a:hlinkClick r:id="rId12"/>
              </a:rPr>
              <a:t>[1]</a:t>
            </a:r>
            <a:r>
              <a:rPr lang="hr-HR" b="0" i="0" u="none" strike="noStrike" baseline="30000">
                <a:solidFill>
                  <a:srgbClr val="6B4BA1"/>
                </a:solidFill>
                <a:effectLst/>
                <a:latin typeface="Aharoni" panose="02010803020104030203" pitchFamily="2" charset="-79"/>
                <a:cs typeface="Aharoni" panose="02010803020104030203" pitchFamily="2" charset="-79"/>
                <a:hlinkClick r:id="rId13"/>
              </a:rPr>
              <a:t>[2]</a:t>
            </a:r>
            <a:endParaRPr lang="hr-HR" b="0" i="0">
              <a:solidFill>
                <a:srgbClr val="202122"/>
              </a:solidFill>
              <a:effectLst/>
              <a:latin typeface="Aharoni" panose="02010803020104030203" pitchFamily="2" charset="-79"/>
              <a:cs typeface="Aharoni" panose="02010803020104030203" pitchFamily="2" charset="-79"/>
            </a:endParaRPr>
          </a:p>
          <a:p>
            <a:endParaRPr lang="sr-Latn-RS">
              <a:latin typeface="Aharoni" panose="02010803020104030203" pitchFamily="2" charset="-79"/>
              <a:cs typeface="Aharoni" panose="02010803020104030203" pitchFamily="2" charset="-79"/>
            </a:endParaRPr>
          </a:p>
        </p:txBody>
      </p:sp>
      <p:pic>
        <p:nvPicPr>
          <p:cNvPr id="4" name="Slika 4">
            <a:extLst>
              <a:ext uri="{FF2B5EF4-FFF2-40B4-BE49-F238E27FC236}">
                <a16:creationId xmlns:a16="http://schemas.microsoft.com/office/drawing/2014/main" id="{7E5EF146-F324-0942-9A45-76412F21CB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84930" y="0"/>
            <a:ext cx="3107070" cy="2062677"/>
          </a:xfrm>
          <a:prstGeom prst="rect">
            <a:avLst/>
          </a:prstGeom>
          <a:ln w="88900" cap="sq" cmpd="thickThin">
            <a:solidFill>
              <a:srgbClr val="000000"/>
            </a:solidFill>
            <a:prstDash val="solid"/>
            <a:miter lim="800000"/>
          </a:ln>
          <a:effectLst>
            <a:innerShdw blurRad="76200">
              <a:srgbClr val="000000"/>
            </a:innerShdw>
          </a:effectLst>
        </p:spPr>
      </p:pic>
      <p:pic>
        <p:nvPicPr>
          <p:cNvPr id="6" name="Slika 6">
            <a:extLst>
              <a:ext uri="{FF2B5EF4-FFF2-40B4-BE49-F238E27FC236}">
                <a16:creationId xmlns:a16="http://schemas.microsoft.com/office/drawing/2014/main" id="{699418A2-1009-A848-B211-8D7018D54E3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27337" y="5439962"/>
            <a:ext cx="3222256" cy="1418038"/>
          </a:xfrm>
          <a:prstGeom prst="rect">
            <a:avLst/>
          </a:prstGeom>
        </p:spPr>
      </p:pic>
      <p:pic>
        <p:nvPicPr>
          <p:cNvPr id="8" name="Slika 8">
            <a:extLst>
              <a:ext uri="{FF2B5EF4-FFF2-40B4-BE49-F238E27FC236}">
                <a16:creationId xmlns:a16="http://schemas.microsoft.com/office/drawing/2014/main" id="{E4476479-A8FF-6641-857D-8E97066A8E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84930" y="2717388"/>
            <a:ext cx="3107070" cy="2067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BFAFAC70-669D-A745-AFC8-5DEA7C63C9D8}"/>
              </a:ext>
            </a:extLst>
          </p:cNvPr>
          <p:cNvSpPr txBox="1"/>
          <p:nvPr/>
        </p:nvSpPr>
        <p:spPr>
          <a:xfrm>
            <a:off x="5872715" y="331789"/>
            <a:ext cx="2801679" cy="1828800"/>
          </a:xfrm>
          <a:prstGeom prst="rect">
            <a:avLst/>
          </a:prstGeom>
        </p:spPr>
        <p:txBody>
          <a:bodyPr wrap="square" rtlCol="0">
            <a:spAutoFit/>
          </a:bodyPr>
          <a:lstStyle/>
          <a:p>
            <a:pPr algn="l"/>
            <a:endParaRPr lang="sr-Latn-RS"/>
          </a:p>
        </p:txBody>
      </p:sp>
      <p:sp>
        <p:nvSpPr>
          <p:cNvPr id="10" name="TekstniOkvir 9">
            <a:extLst>
              <a:ext uri="{FF2B5EF4-FFF2-40B4-BE49-F238E27FC236}">
                <a16:creationId xmlns:a16="http://schemas.microsoft.com/office/drawing/2014/main" id="{0FC5A060-09C3-7C40-9855-FCCF4EC8E139}"/>
              </a:ext>
            </a:extLst>
          </p:cNvPr>
          <p:cNvSpPr txBox="1"/>
          <p:nvPr/>
        </p:nvSpPr>
        <p:spPr>
          <a:xfrm>
            <a:off x="5540447" y="742104"/>
            <a:ext cx="3466213" cy="369332"/>
          </a:xfrm>
          <a:prstGeom prst="rect">
            <a:avLst/>
          </a:prstGeom>
          <a:noFill/>
        </p:spPr>
        <p:txBody>
          <a:bodyPr wrap="square" rtlCol="0">
            <a:spAutoFit/>
          </a:bodyPr>
          <a:lstStyle/>
          <a:p>
            <a:pPr algn="l"/>
            <a:r>
              <a:rPr lang="sr-Latn-RS" dirty="0">
                <a:hlinkClick r:id="rId17"/>
              </a:rPr>
              <a:t>https://youtu.be/iO7TVFXjoOk</a:t>
            </a:r>
            <a:r>
              <a:rPr lang="sr-Latn-RS" dirty="0"/>
              <a:t> </a:t>
            </a:r>
          </a:p>
        </p:txBody>
      </p:sp>
    </p:spTree>
    <p:extLst>
      <p:ext uri="{BB962C8B-B14F-4D97-AF65-F5344CB8AC3E}">
        <p14:creationId xmlns:p14="http://schemas.microsoft.com/office/powerpoint/2010/main" val="4919773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7B0758-4EDD-4649-83D5-BC32B7215EEC}"/>
              </a:ext>
            </a:extLst>
          </p:cNvPr>
          <p:cNvSpPr>
            <a:spLocks noGrp="1"/>
          </p:cNvSpPr>
          <p:nvPr>
            <p:ph type="title"/>
          </p:nvPr>
        </p:nvSpPr>
        <p:spPr/>
        <p:txBody>
          <a:bodyPr/>
          <a:lstStyle/>
          <a:p>
            <a:r>
              <a:rPr lang="hr-HR">
                <a:latin typeface="Algerian" pitchFamily="82" charset="0"/>
              </a:rPr>
              <a:t>Eko - zemlja</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6DEFF007-CCFD-E544-BC4A-6834D5E64CA3}"/>
              </a:ext>
            </a:extLst>
          </p:cNvPr>
          <p:cNvSpPr>
            <a:spLocks noGrp="1"/>
          </p:cNvSpPr>
          <p:nvPr>
            <p:ph idx="1"/>
          </p:nvPr>
        </p:nvSpPr>
        <p:spPr/>
        <p:txBody>
          <a:bodyPr>
            <a:normAutofit fontScale="92500" lnSpcReduction="10000"/>
          </a:bodyPr>
          <a:lstStyle/>
          <a:p>
            <a:r>
              <a:rPr lang="hr-HR" b="0" i="0">
                <a:solidFill>
                  <a:srgbClr val="97B931"/>
                </a:solidFill>
                <a:effectLst/>
                <a:latin typeface="Aharoni" panose="02010803020104030203" pitchFamily="2" charset="-79"/>
                <a:cs typeface="Aharoni" panose="02010803020104030203" pitchFamily="2" charset="-79"/>
              </a:rPr>
              <a:t>Čista Zemlja</a:t>
            </a:r>
          </a:p>
          <a:p>
            <a:r>
              <a:rPr lang="hr-HR" b="0" i="0">
                <a:solidFill>
                  <a:srgbClr val="444446"/>
                </a:solidFill>
                <a:effectLst/>
                <a:latin typeface="Aharoni" panose="02010803020104030203" pitchFamily="2" charset="-79"/>
                <a:cs typeface="Aharoni" panose="02010803020104030203" pitchFamily="2" charset="-79"/>
              </a:rPr>
              <a:t>Da bi Zemlja bila čista moramo se potruditi svi, mali i veliki. Treba se saditi što više cvijeća i drveća, paziti kako i kuda bacati smeće i otpatke, čuvati od zagađenja potoke, rijeke i mora. Ja pridonosim čuvanju planeta Zemlje tako da sakupljam plastične i staklene boce, stari papir i novine, ne trgam cvijeće</a:t>
            </a:r>
          </a:p>
          <a:p>
            <a:endParaRPr lang="hr-HR" b="0" i="0">
              <a:solidFill>
                <a:srgbClr val="444446"/>
              </a:solidFill>
              <a:effectLst/>
              <a:latin typeface="Aharoni" panose="02010803020104030203" pitchFamily="2" charset="-79"/>
              <a:cs typeface="Aharoni" panose="02010803020104030203" pitchFamily="2" charset="-79"/>
            </a:endParaRPr>
          </a:p>
          <a:p>
            <a:r>
              <a:rPr lang="hr-HR" b="0" i="0">
                <a:solidFill>
                  <a:srgbClr val="97B931"/>
                </a:solidFill>
                <a:effectLst/>
                <a:latin typeface="Aharoni" panose="02010803020104030203" pitchFamily="2" charset="-79"/>
                <a:cs typeface="Aharoni" panose="02010803020104030203" pitchFamily="2" charset="-79"/>
              </a:rPr>
              <a:t>Eko – poruka</a:t>
            </a:r>
          </a:p>
          <a:p>
            <a:r>
              <a:rPr lang="hr-HR" b="0" i="0">
                <a:solidFill>
                  <a:srgbClr val="444446"/>
                </a:solidFill>
                <a:effectLst/>
                <a:latin typeface="Aharoni" panose="02010803020104030203" pitchFamily="2" charset="-79"/>
                <a:cs typeface="Aharoni" panose="02010803020104030203" pitchFamily="2" charset="-79"/>
              </a:rPr>
              <a:t>Prirodu trebamo čuvati i ne zagađivati je jer ćemo tako ljepše i zdravije živjeti. Priroda ne treba nas nego mi nju pa neka potoci i rijeke budu čisti, livade pune šarenog cvijeća, a šume zelene i pune šumskih životinja. Samo će tako ljudi i priroda biti sretni.</a:t>
            </a:r>
          </a:p>
          <a:p>
            <a:r>
              <a:rPr lang="hr-HR">
                <a:solidFill>
                  <a:srgbClr val="4CF5F9"/>
                </a:solidFill>
                <a:latin typeface="Aharoni" panose="02010803020104030203" pitchFamily="2" charset="-79"/>
                <a:cs typeface="Aharoni" panose="02010803020104030203" pitchFamily="2" charset="-79"/>
              </a:rPr>
              <a:t>POMOGNIMO ZEMLJI KOJA NAS ČUVA</a:t>
            </a:r>
            <a:r>
              <a:rPr lang="hr-HR" sz="3000">
                <a:solidFill>
                  <a:srgbClr val="4CF5F9"/>
                </a:solidFill>
                <a:latin typeface="Aharoni" panose="02010803020104030203" pitchFamily="2" charset="-79"/>
                <a:cs typeface="Aharoni" panose="02010803020104030203" pitchFamily="2" charset="-79"/>
              </a:rPr>
              <a:t>!</a:t>
            </a:r>
            <a:endParaRPr lang="hr-HR" sz="3000" b="0" i="0">
              <a:solidFill>
                <a:srgbClr val="4CF5F9"/>
              </a:solidFill>
              <a:effectLst/>
              <a:latin typeface="Aharoni" panose="02010803020104030203" pitchFamily="2" charset="-79"/>
              <a:cs typeface="Aharoni" panose="02010803020104030203" pitchFamily="2" charset="-79"/>
            </a:endParaRPr>
          </a:p>
          <a:p>
            <a:endParaRPr lang="sr-Latn-RS"/>
          </a:p>
        </p:txBody>
      </p:sp>
      <p:pic>
        <p:nvPicPr>
          <p:cNvPr id="6" name="Slika 6">
            <a:extLst>
              <a:ext uri="{FF2B5EF4-FFF2-40B4-BE49-F238E27FC236}">
                <a16:creationId xmlns:a16="http://schemas.microsoft.com/office/drawing/2014/main" id="{ADAA3C51-5386-4B47-A1DC-FE3980103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512" y="-37662"/>
            <a:ext cx="4223488" cy="2615324"/>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90788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6EFC6C-1288-0F4A-BEAD-BC794723AE54}"/>
              </a:ext>
            </a:extLst>
          </p:cNvPr>
          <p:cNvSpPr>
            <a:spLocks noGrp="1"/>
          </p:cNvSpPr>
          <p:nvPr>
            <p:ph type="title"/>
          </p:nvPr>
        </p:nvSpPr>
        <p:spPr/>
        <p:txBody>
          <a:bodyPr/>
          <a:lstStyle/>
          <a:p>
            <a:r>
              <a:rPr lang="hr-HR">
                <a:latin typeface="Algerian" pitchFamily="82" charset="0"/>
              </a:rPr>
              <a:t>Zahvalili planeti Zemlji
</a:t>
            </a:r>
            <a:endParaRPr lang="sr-Latn-RS">
              <a:latin typeface="Algerian" pitchFamily="82" charset="0"/>
            </a:endParaRPr>
          </a:p>
        </p:txBody>
      </p:sp>
      <p:sp>
        <p:nvSpPr>
          <p:cNvPr id="3" name="Rezervirano mjesto sadržaja 2">
            <a:extLst>
              <a:ext uri="{FF2B5EF4-FFF2-40B4-BE49-F238E27FC236}">
                <a16:creationId xmlns:a16="http://schemas.microsoft.com/office/drawing/2014/main" id="{BAE70EB5-744A-B147-BEA5-0A82ADE03015}"/>
              </a:ext>
            </a:extLst>
          </p:cNvPr>
          <p:cNvSpPr>
            <a:spLocks noGrp="1"/>
          </p:cNvSpPr>
          <p:nvPr>
            <p:ph idx="1"/>
          </p:nvPr>
        </p:nvSpPr>
        <p:spPr/>
        <p:txBody>
          <a:bodyPr/>
          <a:lstStyle/>
          <a:p>
            <a:r>
              <a:rPr lang="hr-HR">
                <a:solidFill>
                  <a:srgbClr val="0070C0"/>
                </a:solidFill>
              </a:rPr>
              <a:t>Naš je planet zbilja prihvatio naše poruke koje smo mu mi slali te je sad naše vrijeme da joj mi zahvalimo.</a:t>
            </a:r>
          </a:p>
          <a:p>
            <a:r>
              <a:rPr lang="hr-HR">
                <a:solidFill>
                  <a:srgbClr val="0070C0"/>
                </a:solidFill>
              </a:rPr>
              <a:t>Zahvala Zemlji:</a:t>
            </a:r>
          </a:p>
          <a:p>
            <a:r>
              <a:rPr lang="hr-HR">
                <a:solidFill>
                  <a:srgbClr val="0070C0"/>
                </a:solidFill>
              </a:rPr>
              <a:t>Hvala ti Zemljo,</a:t>
            </a:r>
          </a:p>
          <a:p>
            <a:r>
              <a:rPr lang="hr-HR">
                <a:solidFill>
                  <a:srgbClr val="0070C0"/>
                </a:solidFill>
              </a:rPr>
              <a:t>Za ovaj biljni i životinjski svijet.</a:t>
            </a:r>
          </a:p>
          <a:p>
            <a:r>
              <a:rPr lang="hr-HR">
                <a:solidFill>
                  <a:srgbClr val="0070C0"/>
                </a:solidFill>
              </a:rPr>
              <a:t>Hvala ti Zemljo,</a:t>
            </a:r>
          </a:p>
          <a:p>
            <a:r>
              <a:rPr lang="hr-HR">
                <a:solidFill>
                  <a:srgbClr val="0070C0"/>
                </a:solidFill>
              </a:rPr>
              <a:t>Za naš jedan mali cvijet!</a:t>
            </a:r>
            <a:endParaRPr lang="sr-Latn-RS">
              <a:solidFill>
                <a:srgbClr val="0070C0"/>
              </a:solidFill>
            </a:endParaRPr>
          </a:p>
        </p:txBody>
      </p:sp>
      <p:pic>
        <p:nvPicPr>
          <p:cNvPr id="4" name="Slika 4">
            <a:extLst>
              <a:ext uri="{FF2B5EF4-FFF2-40B4-BE49-F238E27FC236}">
                <a16:creationId xmlns:a16="http://schemas.microsoft.com/office/drawing/2014/main" id="{34138769-AE77-4A42-92BE-C70F230D5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0"/>
            <a:ext cx="3032647" cy="20396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mc:AlternateContent xmlns:mc="http://schemas.openxmlformats.org/markup-compatibility/2006" xmlns:p14="http://schemas.microsoft.com/office/powerpoint/2010/main">
        <mc:Choice Requires="p14">
          <p:contentPart p14:bwMode="auto" r:id="rId3">
            <p14:nvContentPartPr>
              <p14:cNvPr id="8" name="Rukopis 8">
                <a:extLst>
                  <a:ext uri="{FF2B5EF4-FFF2-40B4-BE49-F238E27FC236}">
                    <a16:creationId xmlns:a16="http://schemas.microsoft.com/office/drawing/2014/main" id="{578FDB89-11CC-8644-8791-D5C3B2CF16E2}"/>
                  </a:ext>
                </a:extLst>
              </p14:cNvPr>
              <p14:cNvContentPartPr/>
              <p14:nvPr/>
            </p14:nvContentPartPr>
            <p14:xfrm>
              <a:off x="7837194" y="3775501"/>
              <a:ext cx="360" cy="360"/>
            </p14:xfrm>
          </p:contentPart>
        </mc:Choice>
        <mc:Fallback xmlns="">
          <p:pic>
            <p:nvPicPr>
              <p:cNvPr id="8" name="Rukopis 8">
                <a:extLst>
                  <a:ext uri="{FF2B5EF4-FFF2-40B4-BE49-F238E27FC236}">
                    <a16:creationId xmlns:a16="http://schemas.microsoft.com/office/drawing/2014/main" id="{578FDB89-11CC-8644-8791-D5C3B2CF16E2}"/>
                  </a:ext>
                </a:extLst>
              </p:cNvPr>
              <p:cNvPicPr/>
              <p:nvPr/>
            </p:nvPicPr>
            <p:blipFill>
              <a:blip r:embed="rId4"/>
              <a:stretch>
                <a:fillRect/>
              </a:stretch>
            </p:blipFill>
            <p:spPr>
              <a:xfrm>
                <a:off x="7747194" y="3685861"/>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Rukopis 12">
                <a:extLst>
                  <a:ext uri="{FF2B5EF4-FFF2-40B4-BE49-F238E27FC236}">
                    <a16:creationId xmlns:a16="http://schemas.microsoft.com/office/drawing/2014/main" id="{30C8FB4C-19CC-1D43-B9C8-F041F25F66B9}"/>
                  </a:ext>
                </a:extLst>
              </p14:cNvPr>
              <p14:cNvContentPartPr/>
              <p14:nvPr/>
            </p14:nvContentPartPr>
            <p14:xfrm>
              <a:off x="7534074" y="3803941"/>
              <a:ext cx="360" cy="360"/>
            </p14:xfrm>
          </p:contentPart>
        </mc:Choice>
        <mc:Fallback xmlns="">
          <p:pic>
            <p:nvPicPr>
              <p:cNvPr id="12" name="Rukopis 12">
                <a:extLst>
                  <a:ext uri="{FF2B5EF4-FFF2-40B4-BE49-F238E27FC236}">
                    <a16:creationId xmlns:a16="http://schemas.microsoft.com/office/drawing/2014/main" id="{30C8FB4C-19CC-1D43-B9C8-F041F25F66B9}"/>
                  </a:ext>
                </a:extLst>
              </p:cNvPr>
              <p:cNvPicPr/>
              <p:nvPr/>
            </p:nvPicPr>
            <p:blipFill>
              <a:blip r:embed="rId4"/>
              <a:stretch>
                <a:fillRect/>
              </a:stretch>
            </p:blipFill>
            <p:spPr>
              <a:xfrm>
                <a:off x="7444074" y="3714301"/>
                <a:ext cx="180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Rukopis 17">
                <a:extLst>
                  <a:ext uri="{FF2B5EF4-FFF2-40B4-BE49-F238E27FC236}">
                    <a16:creationId xmlns:a16="http://schemas.microsoft.com/office/drawing/2014/main" id="{1639A3AE-24E1-204B-937F-1681A2694D39}"/>
                  </a:ext>
                </a:extLst>
              </p14:cNvPr>
              <p14:cNvContentPartPr/>
              <p14:nvPr/>
            </p14:nvContentPartPr>
            <p14:xfrm>
              <a:off x="7578354" y="3910501"/>
              <a:ext cx="360" cy="360"/>
            </p14:xfrm>
          </p:contentPart>
        </mc:Choice>
        <mc:Fallback xmlns="">
          <p:pic>
            <p:nvPicPr>
              <p:cNvPr id="17" name="Rukopis 17">
                <a:extLst>
                  <a:ext uri="{FF2B5EF4-FFF2-40B4-BE49-F238E27FC236}">
                    <a16:creationId xmlns:a16="http://schemas.microsoft.com/office/drawing/2014/main" id="{1639A3AE-24E1-204B-937F-1681A2694D39}"/>
                  </a:ext>
                </a:extLst>
              </p:cNvPr>
              <p:cNvPicPr/>
              <p:nvPr/>
            </p:nvPicPr>
            <p:blipFill>
              <a:blip r:embed="rId4"/>
              <a:stretch>
                <a:fillRect/>
              </a:stretch>
            </p:blipFill>
            <p:spPr>
              <a:xfrm>
                <a:off x="7488354" y="3820501"/>
                <a:ext cx="180000" cy="180000"/>
              </a:xfrm>
              <a:prstGeom prst="rect">
                <a:avLst/>
              </a:prstGeom>
            </p:spPr>
          </p:pic>
        </mc:Fallback>
      </mc:AlternateContent>
      <p:pic>
        <p:nvPicPr>
          <p:cNvPr id="19" name="Slika 19">
            <a:extLst>
              <a:ext uri="{FF2B5EF4-FFF2-40B4-BE49-F238E27FC236}">
                <a16:creationId xmlns:a16="http://schemas.microsoft.com/office/drawing/2014/main" id="{537B34C7-EADD-E94E-A32B-6E7F2EFBAB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894" y="3605875"/>
            <a:ext cx="2495106" cy="3252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Slika 21">
            <a:extLst>
              <a:ext uri="{FF2B5EF4-FFF2-40B4-BE49-F238E27FC236}">
                <a16:creationId xmlns:a16="http://schemas.microsoft.com/office/drawing/2014/main" id="{B70DF447-8923-DF4F-B753-698313181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668" y="3345152"/>
            <a:ext cx="3936836" cy="2817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4260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893</Words>
  <Application>Microsoft Office PowerPoint</Application>
  <PresentationFormat>Široki zaslon</PresentationFormat>
  <Paragraphs>95</Paragraphs>
  <Slides>21</Slides>
  <Notes>0</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21</vt:i4>
      </vt:variant>
    </vt:vector>
  </HeadingPairs>
  <TitlesOfParts>
    <vt:vector size="30" baseType="lpstr">
      <vt:lpstr>Aharoni</vt:lpstr>
      <vt:lpstr>Algerian</vt:lpstr>
      <vt:lpstr>-apple-system</vt:lpstr>
      <vt:lpstr>Arial</vt:lpstr>
      <vt:lpstr>Source Sans Pro</vt:lpstr>
      <vt:lpstr>system-ui</vt:lpstr>
      <vt:lpstr>Trebuchet MS</vt:lpstr>
      <vt:lpstr>Wingdings 3</vt:lpstr>
      <vt:lpstr>Faseta</vt:lpstr>
      <vt:lpstr>Naš planet Zemlja</vt:lpstr>
      <vt:lpstr>PowerPoint prezentacija</vt:lpstr>
      <vt:lpstr>Udio mora i kopna na planeti zemlji</vt:lpstr>
      <vt:lpstr>Udaljenost planeta Zemlje od Sunca</vt:lpstr>
      <vt:lpstr>Očuvanje planete Zemlje</vt:lpstr>
      <vt:lpstr>Zanimljivosti na planeti zemlji</vt:lpstr>
      <vt:lpstr>Dan planete zemlje </vt:lpstr>
      <vt:lpstr>Eko - zemlja</vt:lpstr>
      <vt:lpstr>Zahvalili planeti Zemlji
</vt:lpstr>
      <vt:lpstr>Stanovništvo </vt:lpstr>
      <vt:lpstr>Udaljenost zemlje od sunca i ostalih planeta</vt:lpstr>
      <vt:lpstr>Ponovimo naučeno</vt:lpstr>
      <vt:lpstr>Zapišimo u bilježnicu</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Naš planet Zemlja</dc:title>
  <dc:creator>Nepoznati korisnik</dc:creator>
  <cp:lastModifiedBy>Anja Orešković</cp:lastModifiedBy>
  <cp:revision>21</cp:revision>
  <dcterms:created xsi:type="dcterms:W3CDTF">2021-02-19T23:12:20Z</dcterms:created>
  <dcterms:modified xsi:type="dcterms:W3CDTF">2021-04-23T12:34:02Z</dcterms:modified>
</cp:coreProperties>
</file>